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Lst>
  <p:notesMasterIdLst>
    <p:notesMasterId r:id="rId10"/>
  </p:notesMasterIdLst>
  <p:sldIdLst>
    <p:sldId id="291" r:id="rId3"/>
    <p:sldId id="293" r:id="rId4"/>
    <p:sldId id="258" r:id="rId5"/>
    <p:sldId id="259" r:id="rId6"/>
    <p:sldId id="289" r:id="rId7"/>
    <p:sldId id="290" r:id="rId8"/>
    <p:sldId id="292" r:id="rId9"/>
  </p:sldIdLst>
  <p:sldSz cx="9144000" cy="6858000" type="screen4x3"/>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1pPr>
    <a:lvl2pPr marL="4572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2pPr>
    <a:lvl3pPr marL="9144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3pPr>
    <a:lvl4pPr marL="13716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4pPr>
    <a:lvl5pPr marL="18288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5pPr>
    <a:lvl6pPr marL="2286000" algn="l" defTabSz="914400" rtl="0" eaLnBrk="1" latinLnBrk="0" hangingPunct="1">
      <a:defRPr kern="1200">
        <a:solidFill>
          <a:schemeClr val="tx1"/>
        </a:solidFill>
        <a:latin typeface="Tahoma" pitchFamily="-105" charset="-52"/>
        <a:ea typeface="ＭＳ Ｐゴシック" pitchFamily="-105" charset="-128"/>
        <a:cs typeface="+mn-cs"/>
      </a:defRPr>
    </a:lvl6pPr>
    <a:lvl7pPr marL="2743200" algn="l" defTabSz="914400" rtl="0" eaLnBrk="1" latinLnBrk="0" hangingPunct="1">
      <a:defRPr kern="1200">
        <a:solidFill>
          <a:schemeClr val="tx1"/>
        </a:solidFill>
        <a:latin typeface="Tahoma" pitchFamily="-105" charset="-52"/>
        <a:ea typeface="ＭＳ Ｐゴシック" pitchFamily="-105" charset="-128"/>
        <a:cs typeface="+mn-cs"/>
      </a:defRPr>
    </a:lvl7pPr>
    <a:lvl8pPr marL="3200400" algn="l" defTabSz="914400" rtl="0" eaLnBrk="1" latinLnBrk="0" hangingPunct="1">
      <a:defRPr kern="1200">
        <a:solidFill>
          <a:schemeClr val="tx1"/>
        </a:solidFill>
        <a:latin typeface="Tahoma" pitchFamily="-105" charset="-52"/>
        <a:ea typeface="ＭＳ Ｐゴシック" pitchFamily="-105" charset="-128"/>
        <a:cs typeface="+mn-cs"/>
      </a:defRPr>
    </a:lvl8pPr>
    <a:lvl9pPr marL="3657600" algn="l" defTabSz="914400" rtl="0" eaLnBrk="1" latinLnBrk="0" hangingPunct="1">
      <a:defRPr kern="1200">
        <a:solidFill>
          <a:schemeClr val="tx1"/>
        </a:solidFill>
        <a:latin typeface="Tahoma" pitchFamily="-105" charset="-52"/>
        <a:ea typeface="ＭＳ Ｐゴシック" pitchFamily="-10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66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6FCFB382-4555-4FA2-87A1-60332F1E3D00}" type="slidenum">
              <a:rPr lang="en-US" altLang="en-US"/>
              <a:pPr/>
              <a:t>‹#›</a:t>
            </a:fld>
            <a:endParaRPr lang="en-US" altLang="en-US"/>
          </a:p>
        </p:txBody>
      </p:sp>
    </p:spTree>
    <p:extLst>
      <p:ext uri="{BB962C8B-B14F-4D97-AF65-F5344CB8AC3E}">
        <p14:creationId xmlns:p14="http://schemas.microsoft.com/office/powerpoint/2010/main" val="34129554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260D70CA-57C0-40DF-9CF7-A5306F0C693C}" type="slidenum">
              <a:rPr lang="en-US" altLang="en-US" sz="1200">
                <a:latin typeface="Arial" charset="0"/>
              </a:rPr>
              <a:pPr/>
              <a:t>3</a:t>
            </a:fld>
            <a:endParaRPr lang="en-US" altLang="en-US" sz="1200">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Sometimes individuals who make offers have second thoughts. They can revoke the offer before it is accepted by the offeree.</a:t>
            </a:r>
          </a:p>
        </p:txBody>
      </p:sp>
    </p:spTree>
    <p:extLst>
      <p:ext uri="{BB962C8B-B14F-4D97-AF65-F5344CB8AC3E}">
        <p14:creationId xmlns:p14="http://schemas.microsoft.com/office/powerpoint/2010/main" val="1208427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0BEA6845-2447-4830-9B57-FCD04B1B32B2}" type="slidenum">
              <a:rPr lang="en-US" altLang="en-US" sz="1200">
                <a:latin typeface="Arial" charset="0"/>
              </a:rPr>
              <a:pPr/>
              <a:t>4</a:t>
            </a:fld>
            <a:endParaRPr lang="en-US" altLang="en-US" sz="120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When offers are open for a stated period of time, they end when the time has elapsed. The offeree has the option to reject an offer and end it. When the offeree presents a new counteroffer, the original offer is terminated. Destruction of the subject matter being offered result in termination of the offer. Death and insanity of either party results in termination of the offer.</a:t>
            </a:r>
          </a:p>
        </p:txBody>
      </p:sp>
    </p:spTree>
    <p:extLst>
      <p:ext uri="{BB962C8B-B14F-4D97-AF65-F5344CB8AC3E}">
        <p14:creationId xmlns:p14="http://schemas.microsoft.com/office/powerpoint/2010/main" val="1423710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8579D5E7-51D3-4ECF-B960-67387D85E6E2}" type="slidenum">
              <a:rPr lang="en-US" altLang="en-US" sz="1200">
                <a:latin typeface="Arial" charset="0"/>
              </a:rPr>
              <a:pPr/>
              <a:t>5</a:t>
            </a:fld>
            <a:endParaRPr lang="en-US" altLang="en-US" sz="1200">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881465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B5FC9D28-C340-4809-A367-CD687315BCA0}" type="slidenum">
              <a:rPr lang="en-US" altLang="en-US" sz="1200">
                <a:latin typeface="Arial" charset="0"/>
              </a:rPr>
              <a:pPr/>
              <a:t>6</a:t>
            </a:fld>
            <a:endParaRPr lang="en-US" altLang="en-US" sz="120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274292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1066800" y="4495800"/>
            <a:ext cx="6858000" cy="1219200"/>
          </a:xfrm>
        </p:spPr>
        <p:txBody>
          <a:bodyPr/>
          <a:lstStyle>
            <a:lvl1pPr>
              <a:defRPr/>
            </a:lvl1pPr>
          </a:lstStyle>
          <a:p>
            <a:r>
              <a:rPr lang="en-US"/>
              <a:t>Click to edit Master title style</a:t>
            </a:r>
          </a:p>
        </p:txBody>
      </p:sp>
      <p:sp>
        <p:nvSpPr>
          <p:cNvPr id="33795" name="Rectangle 3"/>
          <p:cNvSpPr>
            <a:spLocks noGrp="1" noChangeArrowheads="1"/>
          </p:cNvSpPr>
          <p:nvPr>
            <p:ph type="subTitle" idx="1"/>
          </p:nvPr>
        </p:nvSpPr>
        <p:spPr>
          <a:xfrm>
            <a:off x="1600200" y="5708650"/>
            <a:ext cx="5715000" cy="539750"/>
          </a:xfrm>
        </p:spPr>
        <p:txBody>
          <a:bodyPr/>
          <a:lstStyle>
            <a:lvl1pPr marL="0" indent="0" algn="ctr">
              <a:buFontTx/>
              <a:buNone/>
              <a:defRPr sz="2400"/>
            </a:lvl1pPr>
          </a:lstStyle>
          <a:p>
            <a:r>
              <a:rPr lang="en-US"/>
              <a:t>Click to edit Master subtitle style</a:t>
            </a:r>
          </a:p>
        </p:txBody>
      </p:sp>
      <p:sp>
        <p:nvSpPr>
          <p:cNvPr id="4" name="Rectangle 4"/>
          <p:cNvSpPr>
            <a:spLocks noGrp="1" noChangeArrowheads="1"/>
          </p:cNvSpPr>
          <p:nvPr>
            <p:ph type="dt" sz="half" idx="10"/>
          </p:nvPr>
        </p:nvSpPr>
        <p:spPr>
          <a:xfrm>
            <a:off x="609600" y="6400800"/>
            <a:ext cx="2362200" cy="381000"/>
          </a:xfrm>
        </p:spPr>
        <p:txBody>
          <a:bodyPr/>
          <a:lstStyle>
            <a:lvl1pPr>
              <a:defRPr/>
            </a:lvl1pPr>
          </a:lstStyle>
          <a:p>
            <a:fld id="{E0039E01-2B29-4F87-8C79-06060CCC3B25}" type="datetime1">
              <a:rPr lang="en-US" altLang="en-US"/>
              <a:pPr/>
              <a:t>6/6/2017</a:t>
            </a:fld>
            <a:endParaRPr lang="en-US" altLang="en-US"/>
          </a:p>
        </p:txBody>
      </p:sp>
      <p:sp>
        <p:nvSpPr>
          <p:cNvPr id="5" name="Rectangle 5"/>
          <p:cNvSpPr>
            <a:spLocks noGrp="1" noChangeArrowheads="1"/>
          </p:cNvSpPr>
          <p:nvPr>
            <p:ph type="ftr" sz="quarter" idx="11"/>
          </p:nvPr>
        </p:nvSpPr>
        <p:spPr>
          <a:xfrm>
            <a:off x="3581400" y="6400800"/>
            <a:ext cx="2895600" cy="381000"/>
          </a:xfrm>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xfrm>
            <a:off x="7010400" y="6400800"/>
            <a:ext cx="1905000" cy="381000"/>
          </a:xfrm>
        </p:spPr>
        <p:txBody>
          <a:bodyPr/>
          <a:lstStyle>
            <a:lvl1pPr>
              <a:defRPr/>
            </a:lvl1pPr>
          </a:lstStyle>
          <a:p>
            <a:fld id="{0070D4F0-B89C-490D-9C85-84B6BE399D85}" type="slidenum">
              <a:rPr lang="en-US" altLang="en-US"/>
              <a:pPr/>
              <a:t>‹#›</a:t>
            </a:fld>
            <a:endParaRPr lang="en-US" altLang="en-US"/>
          </a:p>
        </p:txBody>
      </p:sp>
    </p:spTree>
    <p:extLst>
      <p:ext uri="{BB962C8B-B14F-4D97-AF65-F5344CB8AC3E}">
        <p14:creationId xmlns:p14="http://schemas.microsoft.com/office/powerpoint/2010/main" val="1788813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64CFD142-044E-4CCC-B6E2-87F5DDEDE255}" type="datetime1">
              <a:rPr lang="en-US" altLang="en-US"/>
              <a:pPr/>
              <a:t>6/6/2017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544A51A3-3D49-42E8-846C-33C64392512F}" type="slidenum">
              <a:rPr lang="en-US" altLang="en-US"/>
              <a:pPr/>
              <a:t>‹#›</a:t>
            </a:fld>
            <a:endParaRPr lang="en-US" altLang="en-US"/>
          </a:p>
        </p:txBody>
      </p:sp>
    </p:spTree>
    <p:extLst>
      <p:ext uri="{BB962C8B-B14F-4D97-AF65-F5344CB8AC3E}">
        <p14:creationId xmlns:p14="http://schemas.microsoft.com/office/powerpoint/2010/main" val="359505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228600"/>
            <a:ext cx="20193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59055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07747363-A541-4598-9123-B70DFFE13F76}" type="datetime1">
              <a:rPr lang="en-US" altLang="en-US"/>
              <a:pPr/>
              <a:t>6/6/2017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17C91BAB-2219-435D-BA28-88178529DDF7}" type="slidenum">
              <a:rPr lang="en-US" altLang="en-US"/>
              <a:pPr/>
              <a:t>‹#›</a:t>
            </a:fld>
            <a:endParaRPr lang="en-US" altLang="en-US"/>
          </a:p>
        </p:txBody>
      </p:sp>
    </p:spTree>
    <p:extLst>
      <p:ext uri="{BB962C8B-B14F-4D97-AF65-F5344CB8AC3E}">
        <p14:creationId xmlns:p14="http://schemas.microsoft.com/office/powerpoint/2010/main" val="49848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1066800" y="4495800"/>
            <a:ext cx="6858000" cy="1219200"/>
          </a:xfrm>
        </p:spPr>
        <p:txBody>
          <a:bodyPr/>
          <a:lstStyle>
            <a:lvl1pPr>
              <a:defRPr/>
            </a:lvl1pPr>
          </a:lstStyle>
          <a:p>
            <a:r>
              <a:rPr lang="en-US"/>
              <a:t>Click to edit Master title style</a:t>
            </a:r>
          </a:p>
        </p:txBody>
      </p:sp>
      <p:sp>
        <p:nvSpPr>
          <p:cNvPr id="37891" name="Rectangle 3"/>
          <p:cNvSpPr>
            <a:spLocks noGrp="1" noChangeArrowheads="1"/>
          </p:cNvSpPr>
          <p:nvPr>
            <p:ph type="subTitle" idx="1"/>
          </p:nvPr>
        </p:nvSpPr>
        <p:spPr>
          <a:xfrm>
            <a:off x="1600200" y="5708650"/>
            <a:ext cx="5715000" cy="539750"/>
          </a:xfrm>
        </p:spPr>
        <p:txBody>
          <a:bodyPr/>
          <a:lstStyle>
            <a:lvl1pPr marL="0" indent="0" algn="ctr">
              <a:buFontTx/>
              <a:buNone/>
              <a:defRPr sz="2400"/>
            </a:lvl1pPr>
          </a:lstStyle>
          <a:p>
            <a:r>
              <a:rPr lang="en-US"/>
              <a:t>Click to edit Master subtitle style</a:t>
            </a:r>
          </a:p>
        </p:txBody>
      </p:sp>
      <p:sp>
        <p:nvSpPr>
          <p:cNvPr id="4" name="Rectangle 4"/>
          <p:cNvSpPr>
            <a:spLocks noGrp="1" noChangeArrowheads="1"/>
          </p:cNvSpPr>
          <p:nvPr>
            <p:ph type="dt" sz="half" idx="10"/>
          </p:nvPr>
        </p:nvSpPr>
        <p:spPr>
          <a:xfrm>
            <a:off x="609600" y="6400800"/>
            <a:ext cx="2362200" cy="381000"/>
          </a:xfrm>
        </p:spPr>
        <p:txBody>
          <a:bodyPr/>
          <a:lstStyle>
            <a:lvl1pPr>
              <a:defRPr/>
            </a:lvl1pPr>
          </a:lstStyle>
          <a:p>
            <a:fld id="{9B869B02-6DBB-44EA-9A6B-740703A8CA35}" type="datetime1">
              <a:rPr lang="en-US" altLang="en-US"/>
              <a:pPr/>
              <a:t>6/6/2017</a:t>
            </a:fld>
            <a:endParaRPr lang="en-US" altLang="en-US"/>
          </a:p>
        </p:txBody>
      </p:sp>
      <p:sp>
        <p:nvSpPr>
          <p:cNvPr id="5" name="Rectangle 5"/>
          <p:cNvSpPr>
            <a:spLocks noGrp="1" noChangeArrowheads="1"/>
          </p:cNvSpPr>
          <p:nvPr>
            <p:ph type="ftr" sz="quarter" idx="11"/>
          </p:nvPr>
        </p:nvSpPr>
        <p:spPr>
          <a:xfrm>
            <a:off x="3581400" y="6400800"/>
            <a:ext cx="2895600" cy="381000"/>
          </a:xfrm>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xfrm>
            <a:off x="7010400" y="6400800"/>
            <a:ext cx="1905000" cy="381000"/>
          </a:xfrm>
        </p:spPr>
        <p:txBody>
          <a:bodyPr/>
          <a:lstStyle>
            <a:lvl1pPr>
              <a:defRPr/>
            </a:lvl1pPr>
          </a:lstStyle>
          <a:p>
            <a:fld id="{305022EA-02E1-4D33-AADE-DC7F9EF6F5D4}" type="slidenum">
              <a:rPr lang="en-US" altLang="en-US"/>
              <a:pPr/>
              <a:t>‹#›</a:t>
            </a:fld>
            <a:endParaRPr lang="en-US" altLang="en-US"/>
          </a:p>
        </p:txBody>
      </p:sp>
    </p:spTree>
    <p:extLst>
      <p:ext uri="{BB962C8B-B14F-4D97-AF65-F5344CB8AC3E}">
        <p14:creationId xmlns:p14="http://schemas.microsoft.com/office/powerpoint/2010/main" val="315821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C99408F5-0F51-4A5E-A9FD-42E1BFC82013}" type="datetime1">
              <a:rPr lang="en-US" altLang="en-US"/>
              <a:pPr/>
              <a:t>6/6/2017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7EBEAA88-3EC0-4822-9382-42E4A8D9DB00}" type="slidenum">
              <a:rPr lang="en-US" altLang="en-US"/>
              <a:pPr/>
              <a:t>‹#›</a:t>
            </a:fld>
            <a:endParaRPr lang="en-US" altLang="en-US"/>
          </a:p>
        </p:txBody>
      </p:sp>
    </p:spTree>
    <p:extLst>
      <p:ext uri="{BB962C8B-B14F-4D97-AF65-F5344CB8AC3E}">
        <p14:creationId xmlns:p14="http://schemas.microsoft.com/office/powerpoint/2010/main" val="3412179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187F491-1989-4918-BD00-188A0AA52E85}" type="datetime1">
              <a:rPr lang="en-US" altLang="en-US"/>
              <a:pPr/>
              <a:t>6/6/2017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0EA3A5BB-D915-413A-B341-7E3EEDEBB843}" type="slidenum">
              <a:rPr lang="en-US" altLang="en-US"/>
              <a:pPr/>
              <a:t>‹#›</a:t>
            </a:fld>
            <a:endParaRPr lang="en-US" altLang="en-US"/>
          </a:p>
        </p:txBody>
      </p:sp>
    </p:spTree>
    <p:extLst>
      <p:ext uri="{BB962C8B-B14F-4D97-AF65-F5344CB8AC3E}">
        <p14:creationId xmlns:p14="http://schemas.microsoft.com/office/powerpoint/2010/main" val="3958387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CBADFE01-47AE-461C-A53A-1049457BB119}" type="datetime1">
              <a:rPr lang="en-US" altLang="en-US"/>
              <a:pPr/>
              <a:t>6/6/2017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CB08CA10-C590-4062-9990-6AE3D3DBDDC7}" type="slidenum">
              <a:rPr lang="en-US" altLang="en-US"/>
              <a:pPr/>
              <a:t>‹#›</a:t>
            </a:fld>
            <a:endParaRPr lang="en-US" altLang="en-US"/>
          </a:p>
        </p:txBody>
      </p:sp>
    </p:spTree>
    <p:extLst>
      <p:ext uri="{BB962C8B-B14F-4D97-AF65-F5344CB8AC3E}">
        <p14:creationId xmlns:p14="http://schemas.microsoft.com/office/powerpoint/2010/main" val="22826867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074ABCA0-C5F5-4896-B090-37CAFAC7421C}" type="datetime1">
              <a:rPr lang="en-US" altLang="en-US"/>
              <a:pPr/>
              <a:t>6/6/2017</a:t>
            </a:fld>
            <a:endParaRPr lang="en-US" altLang="en-US"/>
          </a:p>
        </p:txBody>
      </p:sp>
      <p:sp>
        <p:nvSpPr>
          <p:cNvPr id="8"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9" name="Rectangle 6"/>
          <p:cNvSpPr>
            <a:spLocks noGrp="1" noChangeArrowheads="1"/>
          </p:cNvSpPr>
          <p:nvPr>
            <p:ph type="sldNum" sz="quarter" idx="12"/>
          </p:nvPr>
        </p:nvSpPr>
        <p:spPr>
          <a:ln/>
        </p:spPr>
        <p:txBody>
          <a:bodyPr/>
          <a:lstStyle>
            <a:lvl1pPr>
              <a:defRPr/>
            </a:lvl1pPr>
          </a:lstStyle>
          <a:p>
            <a:fld id="{0B3E45E1-90D1-4630-BB1D-CA1D0FCA13A3}" type="slidenum">
              <a:rPr lang="en-US" altLang="en-US"/>
              <a:pPr/>
              <a:t>‹#›</a:t>
            </a:fld>
            <a:endParaRPr lang="en-US" altLang="en-US"/>
          </a:p>
        </p:txBody>
      </p:sp>
    </p:spTree>
    <p:extLst>
      <p:ext uri="{BB962C8B-B14F-4D97-AF65-F5344CB8AC3E}">
        <p14:creationId xmlns:p14="http://schemas.microsoft.com/office/powerpoint/2010/main" val="4035204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AF61DCF7-0F60-40A8-B0F8-E0CD4F323AD5}" type="datetime1">
              <a:rPr lang="en-US" altLang="en-US"/>
              <a:pPr/>
              <a:t>6/6/2017</a:t>
            </a:fld>
            <a:endParaRPr lang="en-US" altLang="en-US"/>
          </a:p>
        </p:txBody>
      </p:sp>
      <p:sp>
        <p:nvSpPr>
          <p:cNvPr id="4"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5" name="Rectangle 6"/>
          <p:cNvSpPr>
            <a:spLocks noGrp="1" noChangeArrowheads="1"/>
          </p:cNvSpPr>
          <p:nvPr>
            <p:ph type="sldNum" sz="quarter" idx="12"/>
          </p:nvPr>
        </p:nvSpPr>
        <p:spPr>
          <a:ln/>
        </p:spPr>
        <p:txBody>
          <a:bodyPr/>
          <a:lstStyle>
            <a:lvl1pPr>
              <a:defRPr/>
            </a:lvl1pPr>
          </a:lstStyle>
          <a:p>
            <a:fld id="{435D3C1E-D816-49E9-9BA6-B4E335CE3F55}" type="slidenum">
              <a:rPr lang="en-US" altLang="en-US"/>
              <a:pPr/>
              <a:t>‹#›</a:t>
            </a:fld>
            <a:endParaRPr lang="en-US" altLang="en-US"/>
          </a:p>
        </p:txBody>
      </p:sp>
    </p:spTree>
    <p:extLst>
      <p:ext uri="{BB962C8B-B14F-4D97-AF65-F5344CB8AC3E}">
        <p14:creationId xmlns:p14="http://schemas.microsoft.com/office/powerpoint/2010/main" val="18086829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B2C9A2DE-E945-4E34-B840-E2B88AEBB406}" type="datetime1">
              <a:rPr lang="en-US" altLang="en-US"/>
              <a:pPr/>
              <a:t>6/6/2017</a:t>
            </a:fld>
            <a:endParaRPr lang="en-US" altLang="en-US"/>
          </a:p>
        </p:txBody>
      </p:sp>
      <p:sp>
        <p:nvSpPr>
          <p:cNvPr id="3"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4" name="Rectangle 6"/>
          <p:cNvSpPr>
            <a:spLocks noGrp="1" noChangeArrowheads="1"/>
          </p:cNvSpPr>
          <p:nvPr>
            <p:ph type="sldNum" sz="quarter" idx="12"/>
          </p:nvPr>
        </p:nvSpPr>
        <p:spPr>
          <a:ln/>
        </p:spPr>
        <p:txBody>
          <a:bodyPr/>
          <a:lstStyle>
            <a:lvl1pPr>
              <a:defRPr/>
            </a:lvl1pPr>
          </a:lstStyle>
          <a:p>
            <a:fld id="{02E37837-CEC3-4A0B-848A-EEA221F74886}" type="slidenum">
              <a:rPr lang="en-US" altLang="en-US"/>
              <a:pPr/>
              <a:t>‹#›</a:t>
            </a:fld>
            <a:endParaRPr lang="en-US" altLang="en-US"/>
          </a:p>
        </p:txBody>
      </p:sp>
    </p:spTree>
    <p:extLst>
      <p:ext uri="{BB962C8B-B14F-4D97-AF65-F5344CB8AC3E}">
        <p14:creationId xmlns:p14="http://schemas.microsoft.com/office/powerpoint/2010/main" val="42258718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20FB99F-1F03-4478-B0E1-5370C5EAAC50}" type="datetime1">
              <a:rPr lang="en-US" altLang="en-US"/>
              <a:pPr/>
              <a:t>6/6/2017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B1343141-B1B7-416C-A719-A73F6762F819}" type="slidenum">
              <a:rPr lang="en-US" altLang="en-US"/>
              <a:pPr/>
              <a:t>‹#›</a:t>
            </a:fld>
            <a:endParaRPr lang="en-US" altLang="en-US"/>
          </a:p>
        </p:txBody>
      </p:sp>
    </p:spTree>
    <p:extLst>
      <p:ext uri="{BB962C8B-B14F-4D97-AF65-F5344CB8AC3E}">
        <p14:creationId xmlns:p14="http://schemas.microsoft.com/office/powerpoint/2010/main" val="2426377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9CDB9578-1709-43E9-8735-D5FF2E3F4289}" type="datetime1">
              <a:rPr lang="en-US" altLang="en-US"/>
              <a:pPr/>
              <a:t>6/6/2017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023445FA-F1E5-4F23-9E9F-A1C95F16E6CC}" type="slidenum">
              <a:rPr lang="en-US" altLang="en-US"/>
              <a:pPr/>
              <a:t>‹#›</a:t>
            </a:fld>
            <a:endParaRPr lang="en-US" altLang="en-US"/>
          </a:p>
        </p:txBody>
      </p:sp>
    </p:spTree>
    <p:extLst>
      <p:ext uri="{BB962C8B-B14F-4D97-AF65-F5344CB8AC3E}">
        <p14:creationId xmlns:p14="http://schemas.microsoft.com/office/powerpoint/2010/main" val="9737321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E3A668D-F259-43DD-A118-02BC01AFD63B}" type="datetime1">
              <a:rPr lang="en-US" altLang="en-US"/>
              <a:pPr/>
              <a:t>6/6/2017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6891986A-B7D1-4904-A388-EDC77EFC897D}" type="slidenum">
              <a:rPr lang="en-US" altLang="en-US"/>
              <a:pPr/>
              <a:t>‹#›</a:t>
            </a:fld>
            <a:endParaRPr lang="en-US" altLang="en-US"/>
          </a:p>
        </p:txBody>
      </p:sp>
    </p:spTree>
    <p:extLst>
      <p:ext uri="{BB962C8B-B14F-4D97-AF65-F5344CB8AC3E}">
        <p14:creationId xmlns:p14="http://schemas.microsoft.com/office/powerpoint/2010/main" val="9761434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01FE400-0E25-49C5-82C8-5079B5628898}" type="datetime1">
              <a:rPr lang="en-US" altLang="en-US"/>
              <a:pPr/>
              <a:t>6/6/2017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B12FEF8E-1F9F-4CE6-BE2C-370050086CA3}" type="slidenum">
              <a:rPr lang="en-US" altLang="en-US"/>
              <a:pPr/>
              <a:t>‹#›</a:t>
            </a:fld>
            <a:endParaRPr lang="en-US" altLang="en-US"/>
          </a:p>
        </p:txBody>
      </p:sp>
    </p:spTree>
    <p:extLst>
      <p:ext uri="{BB962C8B-B14F-4D97-AF65-F5344CB8AC3E}">
        <p14:creationId xmlns:p14="http://schemas.microsoft.com/office/powerpoint/2010/main" val="10041854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228600"/>
            <a:ext cx="20193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59055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CD27950-070E-4DDE-AE67-9AD2C65479C6}" type="datetime1">
              <a:rPr lang="en-US" altLang="en-US"/>
              <a:pPr/>
              <a:t>6/6/2017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7A1AAD90-70E1-41DD-82C4-B6911BC89784}" type="slidenum">
              <a:rPr lang="en-US" altLang="en-US"/>
              <a:pPr/>
              <a:t>‹#›</a:t>
            </a:fld>
            <a:endParaRPr lang="en-US" altLang="en-US"/>
          </a:p>
        </p:txBody>
      </p:sp>
    </p:spTree>
    <p:extLst>
      <p:ext uri="{BB962C8B-B14F-4D97-AF65-F5344CB8AC3E}">
        <p14:creationId xmlns:p14="http://schemas.microsoft.com/office/powerpoint/2010/main" val="819087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F2983F6D-5752-4C52-B9A3-189F6A2C12B5}" type="datetime1">
              <a:rPr lang="en-US" altLang="en-US"/>
              <a:pPr/>
              <a:t>6/6/2017</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0E6DA60D-475A-428E-8865-A4906F9929A1}" type="slidenum">
              <a:rPr lang="en-US" altLang="en-US"/>
              <a:pPr/>
              <a:t>‹#›</a:t>
            </a:fld>
            <a:endParaRPr lang="en-US" altLang="en-US"/>
          </a:p>
        </p:txBody>
      </p:sp>
    </p:spTree>
    <p:extLst>
      <p:ext uri="{BB962C8B-B14F-4D97-AF65-F5344CB8AC3E}">
        <p14:creationId xmlns:p14="http://schemas.microsoft.com/office/powerpoint/2010/main" val="253250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CC3C0772-3FC6-4D67-9251-4A8C7FEE7021}" type="datetime1">
              <a:rPr lang="en-US" altLang="en-US"/>
              <a:pPr/>
              <a:t>6/6/2017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0F8BD645-67F6-49D1-80DA-AEF55BB35053}" type="slidenum">
              <a:rPr lang="en-US" altLang="en-US"/>
              <a:pPr/>
              <a:t>‹#›</a:t>
            </a:fld>
            <a:endParaRPr lang="en-US" altLang="en-US"/>
          </a:p>
        </p:txBody>
      </p:sp>
    </p:spTree>
    <p:extLst>
      <p:ext uri="{BB962C8B-B14F-4D97-AF65-F5344CB8AC3E}">
        <p14:creationId xmlns:p14="http://schemas.microsoft.com/office/powerpoint/2010/main" val="3975309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E1E21B54-FF85-4A1B-82D3-5D7D1AB53C45}" type="datetime1">
              <a:rPr lang="en-US" altLang="en-US"/>
              <a:pPr/>
              <a:t>6/6/2017</a:t>
            </a:fld>
            <a:endParaRPr lang="en-US" altLang="en-US"/>
          </a:p>
        </p:txBody>
      </p:sp>
      <p:sp>
        <p:nvSpPr>
          <p:cNvPr id="8"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9" name="Rectangle 6"/>
          <p:cNvSpPr>
            <a:spLocks noGrp="1" noChangeArrowheads="1"/>
          </p:cNvSpPr>
          <p:nvPr>
            <p:ph type="sldNum" sz="quarter" idx="12"/>
          </p:nvPr>
        </p:nvSpPr>
        <p:spPr>
          <a:ln/>
        </p:spPr>
        <p:txBody>
          <a:bodyPr/>
          <a:lstStyle>
            <a:lvl1pPr>
              <a:defRPr/>
            </a:lvl1pPr>
          </a:lstStyle>
          <a:p>
            <a:fld id="{D4A12EED-C4D7-4208-AD07-9554D5D74EB2}" type="slidenum">
              <a:rPr lang="en-US" altLang="en-US"/>
              <a:pPr/>
              <a:t>‹#›</a:t>
            </a:fld>
            <a:endParaRPr lang="en-US" altLang="en-US"/>
          </a:p>
        </p:txBody>
      </p:sp>
    </p:spTree>
    <p:extLst>
      <p:ext uri="{BB962C8B-B14F-4D97-AF65-F5344CB8AC3E}">
        <p14:creationId xmlns:p14="http://schemas.microsoft.com/office/powerpoint/2010/main" val="764476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6381E5E0-9169-4896-BD56-6010E629359E}" type="datetime1">
              <a:rPr lang="en-US" altLang="en-US"/>
              <a:pPr/>
              <a:t>6/6/2017</a:t>
            </a:fld>
            <a:endParaRPr lang="en-US" altLang="en-US"/>
          </a:p>
        </p:txBody>
      </p:sp>
      <p:sp>
        <p:nvSpPr>
          <p:cNvPr id="4"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5" name="Rectangle 6"/>
          <p:cNvSpPr>
            <a:spLocks noGrp="1" noChangeArrowheads="1"/>
          </p:cNvSpPr>
          <p:nvPr>
            <p:ph type="sldNum" sz="quarter" idx="12"/>
          </p:nvPr>
        </p:nvSpPr>
        <p:spPr>
          <a:ln/>
        </p:spPr>
        <p:txBody>
          <a:bodyPr/>
          <a:lstStyle>
            <a:lvl1pPr>
              <a:defRPr/>
            </a:lvl1pPr>
          </a:lstStyle>
          <a:p>
            <a:fld id="{573E7555-40C8-4E9F-B418-88F3C99A831D}" type="slidenum">
              <a:rPr lang="en-US" altLang="en-US"/>
              <a:pPr/>
              <a:t>‹#›</a:t>
            </a:fld>
            <a:endParaRPr lang="en-US" altLang="en-US"/>
          </a:p>
        </p:txBody>
      </p:sp>
    </p:spTree>
    <p:extLst>
      <p:ext uri="{BB962C8B-B14F-4D97-AF65-F5344CB8AC3E}">
        <p14:creationId xmlns:p14="http://schemas.microsoft.com/office/powerpoint/2010/main" val="2697892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1B1D9BBE-E3ED-4391-B17F-014F51E19BA8}" type="datetime1">
              <a:rPr lang="en-US" altLang="en-US"/>
              <a:pPr/>
              <a:t>6/6/2017</a:t>
            </a:fld>
            <a:endParaRPr lang="en-US" altLang="en-US"/>
          </a:p>
        </p:txBody>
      </p:sp>
      <p:sp>
        <p:nvSpPr>
          <p:cNvPr id="3"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4" name="Rectangle 6"/>
          <p:cNvSpPr>
            <a:spLocks noGrp="1" noChangeArrowheads="1"/>
          </p:cNvSpPr>
          <p:nvPr>
            <p:ph type="sldNum" sz="quarter" idx="12"/>
          </p:nvPr>
        </p:nvSpPr>
        <p:spPr>
          <a:ln/>
        </p:spPr>
        <p:txBody>
          <a:bodyPr/>
          <a:lstStyle>
            <a:lvl1pPr>
              <a:defRPr/>
            </a:lvl1pPr>
          </a:lstStyle>
          <a:p>
            <a:fld id="{5C063669-1ADE-46A3-8634-2A1CF859C71A}" type="slidenum">
              <a:rPr lang="en-US" altLang="en-US"/>
              <a:pPr/>
              <a:t>‹#›</a:t>
            </a:fld>
            <a:endParaRPr lang="en-US" altLang="en-US"/>
          </a:p>
        </p:txBody>
      </p:sp>
    </p:spTree>
    <p:extLst>
      <p:ext uri="{BB962C8B-B14F-4D97-AF65-F5344CB8AC3E}">
        <p14:creationId xmlns:p14="http://schemas.microsoft.com/office/powerpoint/2010/main" val="1277944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28D02E89-D48E-4FF3-A6CC-C9EA050E5294}" type="datetime1">
              <a:rPr lang="en-US" altLang="en-US"/>
              <a:pPr/>
              <a:t>6/6/2017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03DF9371-89B5-4B2C-94D4-6A3FD573B1C6}" type="slidenum">
              <a:rPr lang="en-US" altLang="en-US"/>
              <a:pPr/>
              <a:t>‹#›</a:t>
            </a:fld>
            <a:endParaRPr lang="en-US" altLang="en-US"/>
          </a:p>
        </p:txBody>
      </p:sp>
    </p:spTree>
    <p:extLst>
      <p:ext uri="{BB962C8B-B14F-4D97-AF65-F5344CB8AC3E}">
        <p14:creationId xmlns:p14="http://schemas.microsoft.com/office/powerpoint/2010/main" val="2368289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FDBD2A60-39C4-4868-99F8-BCC8468C128E}" type="datetime1">
              <a:rPr lang="en-US" altLang="en-US"/>
              <a:pPr/>
              <a:t>6/6/2017</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DBADF3C9-B86C-4ECF-9CED-D8B0B6C1EF0A}" type="slidenum">
              <a:rPr lang="en-US" altLang="en-US"/>
              <a:pPr/>
              <a:t>‹#›</a:t>
            </a:fld>
            <a:endParaRPr lang="en-US" altLang="en-US"/>
          </a:p>
        </p:txBody>
      </p:sp>
    </p:spTree>
    <p:extLst>
      <p:ext uri="{BB962C8B-B14F-4D97-AF65-F5344CB8AC3E}">
        <p14:creationId xmlns:p14="http://schemas.microsoft.com/office/powerpoint/2010/main" val="1391588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228600"/>
            <a:ext cx="8077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33400" y="16002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2772" name="Rectangle 4"/>
          <p:cNvSpPr>
            <a:spLocks noGrp="1" noChangeArrowheads="1"/>
          </p:cNvSpPr>
          <p:nvPr>
            <p:ph type="dt" sz="half" idx="2"/>
          </p:nvPr>
        </p:nvSpPr>
        <p:spPr bwMode="auto">
          <a:xfrm>
            <a:off x="533400" y="6400800"/>
            <a:ext cx="2286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fld id="{474939C6-AF00-4DE0-9A48-9E1F65668AA0}" type="datetime1">
              <a:rPr lang="en-US" altLang="en-US"/>
              <a:pPr/>
              <a:t>6/6/2017</a:t>
            </a:fld>
            <a:endParaRPr lang="en-US" altLang="en-US"/>
          </a:p>
        </p:txBody>
      </p:sp>
      <p:sp>
        <p:nvSpPr>
          <p:cNvPr id="32773" name="Rectangle 5"/>
          <p:cNvSpPr>
            <a:spLocks noGrp="1" noChangeArrowheads="1"/>
          </p:cNvSpPr>
          <p:nvPr>
            <p:ph type="ftr" sz="quarter" idx="3"/>
          </p:nvPr>
        </p:nvSpPr>
        <p:spPr bwMode="auto">
          <a:xfrm>
            <a:off x="3429000" y="64008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r>
              <a:rPr lang="en-US" altLang="en-US"/>
              <a:t>Copyright © Texas Education Agency, 2013. All rights reserved.</a:t>
            </a:r>
          </a:p>
        </p:txBody>
      </p:sp>
      <p:sp>
        <p:nvSpPr>
          <p:cNvPr id="32774" name="Rectangle 6"/>
          <p:cNvSpPr>
            <a:spLocks noGrp="1" noChangeArrowheads="1"/>
          </p:cNvSpPr>
          <p:nvPr>
            <p:ph type="sldNum" sz="quarter" idx="4"/>
          </p:nvPr>
        </p:nvSpPr>
        <p:spPr bwMode="auto">
          <a:xfrm>
            <a:off x="6858000" y="640080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fld id="{0E37B425-3AEC-4B01-824D-6688B523488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28"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hf hdr="0" dt="0"/>
  <p:txStyles>
    <p:titleStyle>
      <a:lvl1pPr algn="ctr" rtl="0" eaLnBrk="0" fontAlgn="base" hangingPunct="0">
        <a:spcBef>
          <a:spcPct val="0"/>
        </a:spcBef>
        <a:spcAft>
          <a:spcPct val="0"/>
        </a:spcAft>
        <a:defRPr sz="4400" b="1">
          <a:solidFill>
            <a:schemeClr val="tx2"/>
          </a:solidFill>
          <a:latin typeface="+mj-lt"/>
          <a:ea typeface="ＭＳ Ｐゴシック" pitchFamily="-105" charset="-128"/>
          <a:cs typeface="+mj-cs"/>
        </a:defRPr>
      </a:lvl1pPr>
      <a:lvl2pPr algn="ctr" rtl="0" eaLnBrk="0" fontAlgn="base" hangingPunct="0">
        <a:spcBef>
          <a:spcPct val="0"/>
        </a:spcBef>
        <a:spcAft>
          <a:spcPct val="0"/>
        </a:spcAft>
        <a:defRPr sz="4400" b="1">
          <a:solidFill>
            <a:schemeClr val="tx2"/>
          </a:solidFill>
          <a:latin typeface="Arial" charset="0"/>
          <a:ea typeface="ＭＳ Ｐゴシック" pitchFamily="-105" charset="-128"/>
        </a:defRPr>
      </a:lvl2pPr>
      <a:lvl3pPr algn="ctr" rtl="0" eaLnBrk="0" fontAlgn="base" hangingPunct="0">
        <a:spcBef>
          <a:spcPct val="0"/>
        </a:spcBef>
        <a:spcAft>
          <a:spcPct val="0"/>
        </a:spcAft>
        <a:defRPr sz="4400" b="1">
          <a:solidFill>
            <a:schemeClr val="tx2"/>
          </a:solidFill>
          <a:latin typeface="Arial" charset="0"/>
          <a:ea typeface="ＭＳ Ｐゴシック" pitchFamily="-105" charset="-128"/>
        </a:defRPr>
      </a:lvl3pPr>
      <a:lvl4pPr algn="ctr" rtl="0" eaLnBrk="0" fontAlgn="base" hangingPunct="0">
        <a:spcBef>
          <a:spcPct val="0"/>
        </a:spcBef>
        <a:spcAft>
          <a:spcPct val="0"/>
        </a:spcAft>
        <a:defRPr sz="4400" b="1">
          <a:solidFill>
            <a:schemeClr val="tx2"/>
          </a:solidFill>
          <a:latin typeface="Arial" charset="0"/>
          <a:ea typeface="ＭＳ Ｐゴシック" pitchFamily="-105" charset="-128"/>
        </a:defRPr>
      </a:lvl4pPr>
      <a:lvl5pPr algn="ctr" rtl="0" eaLnBrk="0" fontAlgn="base" hangingPunct="0">
        <a:spcBef>
          <a:spcPct val="0"/>
        </a:spcBef>
        <a:spcAft>
          <a:spcPct val="0"/>
        </a:spcAft>
        <a:defRPr sz="4400" b="1">
          <a:solidFill>
            <a:schemeClr val="tx2"/>
          </a:solidFill>
          <a:latin typeface="Arial" charset="0"/>
          <a:ea typeface="ＭＳ Ｐゴシック" pitchFamily="-105" charset="-128"/>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533400" y="228600"/>
            <a:ext cx="8077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5" name="Rectangle 3"/>
          <p:cNvSpPr>
            <a:spLocks noGrp="1" noChangeArrowheads="1"/>
          </p:cNvSpPr>
          <p:nvPr>
            <p:ph type="body" idx="1"/>
          </p:nvPr>
        </p:nvSpPr>
        <p:spPr bwMode="auto">
          <a:xfrm>
            <a:off x="533400" y="16002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6868" name="Rectangle 4"/>
          <p:cNvSpPr>
            <a:spLocks noGrp="1" noChangeArrowheads="1"/>
          </p:cNvSpPr>
          <p:nvPr>
            <p:ph type="dt" sz="half" idx="2"/>
          </p:nvPr>
        </p:nvSpPr>
        <p:spPr bwMode="auto">
          <a:xfrm>
            <a:off x="533400" y="6400800"/>
            <a:ext cx="2286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fld id="{29779A9D-3540-4B13-9FBB-DCB650C73FA0}" type="datetime1">
              <a:rPr lang="en-US" altLang="en-US"/>
              <a:pPr/>
              <a:t>6/6/2017</a:t>
            </a:fld>
            <a:endParaRPr lang="en-US" altLang="en-US"/>
          </a:p>
        </p:txBody>
      </p:sp>
      <p:sp>
        <p:nvSpPr>
          <p:cNvPr id="36869" name="Rectangle 5"/>
          <p:cNvSpPr>
            <a:spLocks noGrp="1" noChangeArrowheads="1"/>
          </p:cNvSpPr>
          <p:nvPr>
            <p:ph type="ftr" sz="quarter" idx="3"/>
          </p:nvPr>
        </p:nvSpPr>
        <p:spPr bwMode="auto">
          <a:xfrm>
            <a:off x="3429000" y="64008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r>
              <a:rPr lang="en-US" altLang="en-US"/>
              <a:t>Copyright © Texas Education Agency, 2013. All rights reserved.</a:t>
            </a:r>
          </a:p>
        </p:txBody>
      </p:sp>
      <p:sp>
        <p:nvSpPr>
          <p:cNvPr id="36870" name="Rectangle 6"/>
          <p:cNvSpPr>
            <a:spLocks noGrp="1" noChangeArrowheads="1"/>
          </p:cNvSpPr>
          <p:nvPr>
            <p:ph type="sldNum" sz="quarter" idx="4"/>
          </p:nvPr>
        </p:nvSpPr>
        <p:spPr bwMode="auto">
          <a:xfrm>
            <a:off x="6858000" y="640080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fld id="{8231FD5D-6B26-4D40-ACCF-BA846D48E3F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29"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dt="0"/>
  <p:txStyles>
    <p:titleStyle>
      <a:lvl1pPr algn="ctr" rtl="0" eaLnBrk="0" fontAlgn="base" hangingPunct="0">
        <a:spcBef>
          <a:spcPct val="0"/>
        </a:spcBef>
        <a:spcAft>
          <a:spcPct val="0"/>
        </a:spcAft>
        <a:defRPr sz="4400" b="1">
          <a:solidFill>
            <a:schemeClr val="tx2"/>
          </a:solidFill>
          <a:latin typeface="+mj-lt"/>
          <a:ea typeface="ＭＳ Ｐゴシック" pitchFamily="-105" charset="-128"/>
          <a:cs typeface="+mj-cs"/>
        </a:defRPr>
      </a:lvl1pPr>
      <a:lvl2pPr algn="ctr" rtl="0" eaLnBrk="0" fontAlgn="base" hangingPunct="0">
        <a:spcBef>
          <a:spcPct val="0"/>
        </a:spcBef>
        <a:spcAft>
          <a:spcPct val="0"/>
        </a:spcAft>
        <a:defRPr sz="4400" b="1">
          <a:solidFill>
            <a:schemeClr val="tx2"/>
          </a:solidFill>
          <a:latin typeface="Arial" charset="0"/>
          <a:ea typeface="ＭＳ Ｐゴシック" pitchFamily="-105" charset="-128"/>
        </a:defRPr>
      </a:lvl2pPr>
      <a:lvl3pPr algn="ctr" rtl="0" eaLnBrk="0" fontAlgn="base" hangingPunct="0">
        <a:spcBef>
          <a:spcPct val="0"/>
        </a:spcBef>
        <a:spcAft>
          <a:spcPct val="0"/>
        </a:spcAft>
        <a:defRPr sz="4400" b="1">
          <a:solidFill>
            <a:schemeClr val="tx2"/>
          </a:solidFill>
          <a:latin typeface="Arial" charset="0"/>
          <a:ea typeface="ＭＳ Ｐゴシック" pitchFamily="-105" charset="-128"/>
        </a:defRPr>
      </a:lvl3pPr>
      <a:lvl4pPr algn="ctr" rtl="0" eaLnBrk="0" fontAlgn="base" hangingPunct="0">
        <a:spcBef>
          <a:spcPct val="0"/>
        </a:spcBef>
        <a:spcAft>
          <a:spcPct val="0"/>
        </a:spcAft>
        <a:defRPr sz="4400" b="1">
          <a:solidFill>
            <a:schemeClr val="tx2"/>
          </a:solidFill>
          <a:latin typeface="Arial" charset="0"/>
          <a:ea typeface="ＭＳ Ｐゴシック" pitchFamily="-105" charset="-128"/>
        </a:defRPr>
      </a:lvl4pPr>
      <a:lvl5pPr algn="ctr" rtl="0" eaLnBrk="0" fontAlgn="base" hangingPunct="0">
        <a:spcBef>
          <a:spcPct val="0"/>
        </a:spcBef>
        <a:spcAft>
          <a:spcPct val="0"/>
        </a:spcAft>
        <a:defRPr sz="4400" b="1">
          <a:solidFill>
            <a:schemeClr val="tx2"/>
          </a:solidFill>
          <a:latin typeface="Arial" charset="0"/>
          <a:ea typeface="ＭＳ Ｐゴシック" pitchFamily="-105" charset="-128"/>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1066800" y="4724400"/>
            <a:ext cx="6858000" cy="1219200"/>
          </a:xfrm>
        </p:spPr>
        <p:txBody>
          <a:bodyPr/>
          <a:lstStyle/>
          <a:p>
            <a:pPr eaLnBrk="1" hangingPunct="1"/>
            <a:r>
              <a:rPr lang="en-US" altLang="en-US" sz="4800" smtClean="0">
                <a:latin typeface="Calibri" pitchFamily="-105" charset="0"/>
              </a:rPr>
              <a:t>Termination of </a:t>
            </a:r>
            <a:br>
              <a:rPr lang="en-US" altLang="en-US" sz="4800" smtClean="0">
                <a:latin typeface="Calibri" pitchFamily="-105" charset="0"/>
              </a:rPr>
            </a:br>
            <a:r>
              <a:rPr lang="en-US" altLang="en-US" sz="4800" smtClean="0">
                <a:latin typeface="Calibri" pitchFamily="-105" charset="0"/>
              </a:rPr>
              <a:t>Offers</a:t>
            </a:r>
          </a:p>
        </p:txBody>
      </p:sp>
      <p:sp>
        <p:nvSpPr>
          <p:cNvPr id="26627" name="Footer Placeholder 4"/>
          <p:cNvSpPr>
            <a:spLocks noGrp="1"/>
          </p:cNvSpPr>
          <p:nvPr>
            <p:ph type="ftr" sz="quarter" idx="11"/>
          </p:nvPr>
        </p:nvSpPr>
        <p:spPr>
          <a:xfrm>
            <a:off x="1524000" y="6400800"/>
            <a:ext cx="6096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1"/>
          <p:cNvSpPr>
            <a:spLocks noGrp="1"/>
          </p:cNvSpPr>
          <p:nvPr>
            <p:ph type="ftr" sz="quarter" idx="11"/>
          </p:nvPr>
        </p:nvSpPr>
        <p:spPr>
          <a:xfrm>
            <a:off x="1295400" y="6400800"/>
            <a:ext cx="6477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2765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1A5D4380-F23E-41AA-AA8B-214DBF4FBBA6}" type="slidenum">
              <a:rPr lang="en-US" altLang="en-US" sz="1400">
                <a:latin typeface="Calibri" pitchFamily="-105" charset="0"/>
              </a:rPr>
              <a:pPr/>
              <a:t>2</a:t>
            </a:fld>
            <a:endParaRPr lang="en-US" altLang="en-US" sz="1400">
              <a:latin typeface="Calibri" pitchFamily="-105" charset="0"/>
            </a:endParaRPr>
          </a:p>
        </p:txBody>
      </p:sp>
      <p:sp>
        <p:nvSpPr>
          <p:cNvPr id="27652" name="Rectangle 1"/>
          <p:cNvSpPr>
            <a:spLocks noChangeArrowheads="1"/>
          </p:cNvSpPr>
          <p:nvPr/>
        </p:nvSpPr>
        <p:spPr bwMode="auto">
          <a:xfrm>
            <a:off x="533400" y="1235075"/>
            <a:ext cx="80772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eaLnBrk="1" hangingPunct="1"/>
            <a:r>
              <a:rPr lang="en-US" altLang="en-US" sz="1200" i="1">
                <a:solidFill>
                  <a:srgbClr val="000000"/>
                </a:solidFill>
                <a:latin typeface="Calibri" pitchFamily="-105" charset="0"/>
              </a:rPr>
              <a:t> Copyright and Terms of Service</a:t>
            </a:r>
          </a:p>
          <a:p>
            <a:pPr eaLnBrk="1" hangingPunct="1"/>
            <a:endParaRPr lang="en-US" altLang="en-US" sz="1800">
              <a:solidFill>
                <a:srgbClr val="000000"/>
              </a:solidFill>
              <a:latin typeface="Calibri" pitchFamily="-105" charset="0"/>
            </a:endParaRPr>
          </a:p>
          <a:p>
            <a:r>
              <a:rPr lang="en-US" altLang="en-US" sz="1200" i="1">
                <a:solidFill>
                  <a:srgbClr val="000000"/>
                </a:solidFill>
                <a:latin typeface="Calibri" pitchFamily="-105" charset="0"/>
              </a:rPr>
              <a:t>Copyright © Texas Education Agency. The materials found on this website are copyrighted © and trademarked ™ as the property of the Texas Education Agency and may not be reproduced without the express written permission of the Texas Education Agency, except under the following conditions: </a:t>
            </a:r>
            <a:endParaRPr lang="en-US" altLang="en-US" sz="1800">
              <a:solidFill>
                <a:srgbClr val="000000"/>
              </a:solidFill>
              <a:latin typeface="Calibri" pitchFamily="-105" charset="0"/>
            </a:endParaRPr>
          </a:p>
          <a:p>
            <a:pPr>
              <a:buFontTx/>
              <a:buAutoNum type="arabicParenR"/>
            </a:pPr>
            <a:r>
              <a:rPr lang="en-US" altLang="en-US" sz="1200" i="1">
                <a:solidFill>
                  <a:srgbClr val="000000"/>
                </a:solidFill>
                <a:latin typeface="Calibri" pitchFamily="-105" charset="0"/>
              </a:rPr>
              <a:t>Texas public school districts, charter schools, and Education Service Centers may reproduce and use copies of the Materials and Related Materials for the districts’ and schools’ educational use without obtaining permission from the Texas Education Agency;</a:t>
            </a:r>
          </a:p>
          <a:p>
            <a:endParaRPr lang="en-US" altLang="en-US" sz="1800">
              <a:solidFill>
                <a:srgbClr val="000000"/>
              </a:solidFill>
              <a:latin typeface="Calibri" pitchFamily="-105" charset="0"/>
            </a:endParaRPr>
          </a:p>
          <a:p>
            <a:r>
              <a:rPr lang="en-US" altLang="en-US" sz="1200" i="1">
                <a:solidFill>
                  <a:srgbClr val="000000"/>
                </a:solidFill>
                <a:latin typeface="Calibri" pitchFamily="-105" charset="0"/>
              </a:rPr>
              <a:t>2) Residents of the state of Texas may reproduce and use copies of the Materials and Related Materials for individual personal use only without obtaining written permission of the Texas Education Agency;</a:t>
            </a:r>
          </a:p>
          <a:p>
            <a:endParaRPr lang="en-US" altLang="en-US" sz="1800">
              <a:solidFill>
                <a:srgbClr val="000000"/>
              </a:solidFill>
              <a:latin typeface="Calibri" pitchFamily="-105" charset="0"/>
            </a:endParaRPr>
          </a:p>
          <a:p>
            <a:r>
              <a:rPr lang="en-US" altLang="en-US" sz="1200" i="1">
                <a:solidFill>
                  <a:srgbClr val="000000"/>
                </a:solidFill>
                <a:latin typeface="Calibri" pitchFamily="-105" charset="0"/>
              </a:rPr>
              <a:t>3) Any portion reproduced must be reproduced in its entirety and remain unedited, unaltered and unchanged in any way;</a:t>
            </a:r>
          </a:p>
          <a:p>
            <a:endParaRPr lang="en-US" altLang="en-US" sz="1800">
              <a:solidFill>
                <a:srgbClr val="000000"/>
              </a:solidFill>
              <a:latin typeface="Calibri" pitchFamily="-105" charset="0"/>
            </a:endParaRPr>
          </a:p>
          <a:p>
            <a:r>
              <a:rPr lang="en-US" altLang="en-US" sz="1200" i="1">
                <a:solidFill>
                  <a:srgbClr val="000000"/>
                </a:solidFill>
                <a:latin typeface="Calibri" pitchFamily="-105" charset="0"/>
              </a:rPr>
              <a:t>4) No monetary charge can be made for the reproduced materials or any document containing them; however, a reasonable charge to cover only the cost of reproduction and distribution may be charged.</a:t>
            </a:r>
            <a:endParaRPr lang="en-US" altLang="en-US" sz="1800">
              <a:solidFill>
                <a:srgbClr val="000000"/>
              </a:solidFill>
              <a:latin typeface="Calibri" pitchFamily="-105" charset="0"/>
            </a:endParaRPr>
          </a:p>
          <a:p>
            <a:r>
              <a:rPr lang="en-US" altLang="en-US" sz="1200" i="1">
                <a:solidFill>
                  <a:srgbClr val="000000"/>
                </a:solidFill>
                <a:latin typeface="Calibri" pitchFamily="-105" charset="0"/>
              </a:rPr>
              <a:t>Private entities or persons located in Texas that are not Texas public school districts or Texas charter schools or any entity, whether public or private, educational or non-educational, located outside the state of Texas MUST obtain written approval from the Texas Education Agency and will be required to enter into a license agreement that may involve the payment of a licensing fee or a royalty fee.</a:t>
            </a:r>
            <a:endParaRPr lang="en-US" altLang="en-US" sz="2800">
              <a:latin typeface="Calibri" pitchFamily="-105"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C0C0C0"/>
                  </a:outerShdw>
                </a:effectLst>
                <a:latin typeface="Calibri"/>
                <a:ea typeface="+mj-ea"/>
                <a:cs typeface="Calibri"/>
              </a:rPr>
              <a:t>How Can Offers Be Ended?</a:t>
            </a:r>
          </a:p>
        </p:txBody>
      </p:sp>
      <p:sp>
        <p:nvSpPr>
          <p:cNvPr id="4099" name="Rectangle 3"/>
          <p:cNvSpPr>
            <a:spLocks noGrp="1" noChangeArrowheads="1"/>
          </p:cNvSpPr>
          <p:nvPr>
            <p:ph type="body" idx="4294967295"/>
          </p:nvPr>
        </p:nvSpPr>
        <p:spPr/>
        <p:txBody>
          <a:bodyPr/>
          <a:lstStyle/>
          <a:p>
            <a:pPr eaLnBrk="1" hangingPunct="1">
              <a:buFont typeface="Wingdings" pitchFamily="2" charset="2"/>
              <a:buChar char="Ø"/>
              <a:defRPr/>
            </a:pPr>
            <a:r>
              <a:rPr lang="en-US" sz="4000" b="1" i="1" u="sng" dirty="0" smtClean="0">
                <a:effectLst>
                  <a:outerShdw blurRad="38100" dist="38100" dir="2700000" algn="tl">
                    <a:srgbClr val="C0C0C0"/>
                  </a:outerShdw>
                </a:effectLst>
                <a:latin typeface="Calibri"/>
                <a:ea typeface="+mn-ea"/>
                <a:cs typeface="Calibri"/>
              </a:rPr>
              <a:t>Revocation by the </a:t>
            </a:r>
            <a:r>
              <a:rPr lang="en-US" sz="4000" b="1" i="1" u="sng" dirty="0" err="1" smtClean="0">
                <a:effectLst>
                  <a:outerShdw blurRad="38100" dist="38100" dir="2700000" algn="tl">
                    <a:srgbClr val="C0C0C0"/>
                  </a:outerShdw>
                </a:effectLst>
                <a:latin typeface="Calibri"/>
                <a:ea typeface="+mn-ea"/>
                <a:cs typeface="Calibri"/>
              </a:rPr>
              <a:t>Offerer</a:t>
            </a:r>
            <a:endParaRPr lang="en-US" sz="4000" b="1" i="1" u="sng" dirty="0" smtClean="0">
              <a:effectLst>
                <a:outerShdw blurRad="38100" dist="38100" dir="2700000" algn="tl">
                  <a:srgbClr val="C0C0C0"/>
                </a:outerShdw>
              </a:effectLst>
              <a:latin typeface="Calibri"/>
              <a:ea typeface="+mn-ea"/>
              <a:cs typeface="Calibri"/>
            </a:endParaRPr>
          </a:p>
          <a:p>
            <a:pPr lvl="1" eaLnBrk="1" hangingPunct="1">
              <a:defRPr/>
            </a:pPr>
            <a:r>
              <a:rPr lang="en-US" sz="3600" dirty="0" smtClean="0">
                <a:effectLst>
                  <a:outerShdw blurRad="38100" dist="38100" dir="2700000" algn="tl">
                    <a:srgbClr val="C0C0C0"/>
                  </a:outerShdw>
                </a:effectLst>
                <a:latin typeface="Calibri"/>
                <a:cs typeface="Calibri"/>
              </a:rPr>
              <a:t>Before the offer is accepted by the </a:t>
            </a:r>
            <a:r>
              <a:rPr lang="en-US" sz="3600" dirty="0" err="1" smtClean="0">
                <a:effectLst>
                  <a:outerShdw blurRad="38100" dist="38100" dir="2700000" algn="tl">
                    <a:srgbClr val="C0C0C0"/>
                  </a:outerShdw>
                </a:effectLst>
                <a:latin typeface="Calibri"/>
                <a:cs typeface="Calibri"/>
              </a:rPr>
              <a:t>offeree</a:t>
            </a:r>
            <a:endParaRPr lang="en-US" sz="3600" dirty="0" smtClean="0">
              <a:effectLst>
                <a:outerShdw blurRad="38100" dist="38100" dir="2700000" algn="tl">
                  <a:srgbClr val="C0C0C0"/>
                </a:outerShdw>
              </a:effectLst>
              <a:latin typeface="Calibri"/>
              <a:cs typeface="Calibri"/>
            </a:endParaRPr>
          </a:p>
          <a:p>
            <a:pPr lvl="1" eaLnBrk="1" hangingPunct="1">
              <a:defRPr/>
            </a:pPr>
            <a:r>
              <a:rPr lang="en-US" sz="3600" dirty="0" smtClean="0">
                <a:effectLst>
                  <a:outerShdw blurRad="38100" dist="38100" dir="2700000" algn="tl">
                    <a:srgbClr val="C0C0C0"/>
                  </a:outerShdw>
                </a:effectLst>
                <a:latin typeface="Calibri"/>
                <a:cs typeface="Calibri"/>
              </a:rPr>
              <a:t>Revocation-right to withdraw an offer before it is accepted</a:t>
            </a:r>
          </a:p>
        </p:txBody>
      </p:sp>
      <p:sp>
        <p:nvSpPr>
          <p:cNvPr id="2867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1057042D-3053-4292-BA79-72B054706F14}" type="slidenum">
              <a:rPr lang="en-US" altLang="en-US" sz="1400">
                <a:latin typeface="Calibri" pitchFamily="-105" charset="0"/>
              </a:rPr>
              <a:pPr/>
              <a:t>3</a:t>
            </a:fld>
            <a:endParaRPr lang="en-US" altLang="en-US" sz="1400">
              <a:latin typeface="Calibri" pitchFamily="-105" charset="0"/>
            </a:endParaRPr>
          </a:p>
        </p:txBody>
      </p:sp>
      <p:sp>
        <p:nvSpPr>
          <p:cNvPr id="28677" name="Footer Placeholder 5"/>
          <p:cNvSpPr>
            <a:spLocks noGrp="1"/>
          </p:cNvSpPr>
          <p:nvPr>
            <p:ph type="ftr" sz="quarter" idx="11"/>
          </p:nvPr>
        </p:nvSpPr>
        <p:spPr>
          <a:xfrm>
            <a:off x="1905000" y="6400800"/>
            <a:ext cx="5715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pPr eaLnBrk="1" hangingPunct="1">
              <a:defRPr/>
            </a:pPr>
            <a:r>
              <a:rPr lang="en-US" smtClean="0">
                <a:effectLst>
                  <a:outerShdw blurRad="38100" dist="38100" dir="2700000" algn="tl">
                    <a:srgbClr val="C0C0C0"/>
                  </a:outerShdw>
                </a:effectLst>
                <a:latin typeface="Calibri"/>
                <a:ea typeface="+mj-ea"/>
                <a:cs typeface="Calibri"/>
              </a:rPr>
              <a:t>How Can Offers Be Ended?</a:t>
            </a:r>
          </a:p>
        </p:txBody>
      </p:sp>
      <p:sp>
        <p:nvSpPr>
          <p:cNvPr id="5123" name="Rectangle 3"/>
          <p:cNvSpPr>
            <a:spLocks noGrp="1" noChangeArrowheads="1"/>
          </p:cNvSpPr>
          <p:nvPr>
            <p:ph type="body" idx="4294967295"/>
          </p:nvPr>
        </p:nvSpPr>
        <p:spPr/>
        <p:txBody>
          <a:bodyPr/>
          <a:lstStyle/>
          <a:p>
            <a:pPr eaLnBrk="1" hangingPunct="1">
              <a:lnSpc>
                <a:spcPct val="90000"/>
              </a:lnSpc>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Time Stated in the Offer Expires</a:t>
            </a:r>
          </a:p>
          <a:p>
            <a:pPr eaLnBrk="1" hangingPunct="1">
              <a:lnSpc>
                <a:spcPct val="90000"/>
              </a:lnSpc>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Reasonable Length of Time</a:t>
            </a:r>
          </a:p>
          <a:p>
            <a:pPr eaLnBrk="1" hangingPunct="1">
              <a:lnSpc>
                <a:spcPct val="90000"/>
              </a:lnSpc>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Rejection by the </a:t>
            </a:r>
            <a:r>
              <a:rPr lang="en-US" dirty="0" err="1" smtClean="0">
                <a:effectLst>
                  <a:outerShdw blurRad="38100" dist="38100" dir="2700000" algn="tl">
                    <a:srgbClr val="C0C0C0"/>
                  </a:outerShdw>
                </a:effectLst>
                <a:latin typeface="Calibri"/>
                <a:ea typeface="+mn-ea"/>
                <a:cs typeface="Calibri"/>
              </a:rPr>
              <a:t>Offeree</a:t>
            </a:r>
            <a:endParaRPr lang="en-US" dirty="0" smtClean="0">
              <a:effectLst>
                <a:outerShdw blurRad="38100" dist="38100" dir="2700000" algn="tl">
                  <a:srgbClr val="C0C0C0"/>
                </a:outerShdw>
              </a:effectLst>
              <a:latin typeface="Calibri"/>
              <a:ea typeface="+mn-ea"/>
              <a:cs typeface="Calibri"/>
            </a:endParaRPr>
          </a:p>
          <a:p>
            <a:pPr eaLnBrk="1" hangingPunct="1">
              <a:lnSpc>
                <a:spcPct val="90000"/>
              </a:lnSpc>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Counteroffer</a:t>
            </a:r>
          </a:p>
          <a:p>
            <a:pPr eaLnBrk="1" hangingPunct="1">
              <a:lnSpc>
                <a:spcPct val="90000"/>
              </a:lnSpc>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Death or Insanity of Either the </a:t>
            </a:r>
            <a:r>
              <a:rPr lang="en-US" dirty="0" err="1" smtClean="0">
                <a:effectLst>
                  <a:outerShdw blurRad="38100" dist="38100" dir="2700000" algn="tl">
                    <a:srgbClr val="C0C0C0"/>
                  </a:outerShdw>
                </a:effectLst>
                <a:latin typeface="Calibri"/>
                <a:ea typeface="+mn-ea"/>
                <a:cs typeface="Calibri"/>
              </a:rPr>
              <a:t>Offerer</a:t>
            </a:r>
            <a:r>
              <a:rPr lang="en-US" dirty="0" smtClean="0">
                <a:effectLst>
                  <a:outerShdw blurRad="38100" dist="38100" dir="2700000" algn="tl">
                    <a:srgbClr val="C0C0C0"/>
                  </a:outerShdw>
                </a:effectLst>
                <a:latin typeface="Calibri"/>
                <a:ea typeface="+mn-ea"/>
                <a:cs typeface="Calibri"/>
              </a:rPr>
              <a:t> or </a:t>
            </a:r>
            <a:r>
              <a:rPr lang="en-US" dirty="0" err="1" smtClean="0">
                <a:effectLst>
                  <a:outerShdw blurRad="38100" dist="38100" dir="2700000" algn="tl">
                    <a:srgbClr val="C0C0C0"/>
                  </a:outerShdw>
                </a:effectLst>
                <a:latin typeface="Calibri"/>
                <a:ea typeface="+mn-ea"/>
                <a:cs typeface="Calibri"/>
              </a:rPr>
              <a:t>Offeree</a:t>
            </a:r>
            <a:endParaRPr lang="en-US" dirty="0" smtClean="0">
              <a:effectLst>
                <a:outerShdw blurRad="38100" dist="38100" dir="2700000" algn="tl">
                  <a:srgbClr val="C0C0C0"/>
                </a:outerShdw>
              </a:effectLst>
              <a:latin typeface="Calibri"/>
              <a:ea typeface="+mn-ea"/>
              <a:cs typeface="Calibri"/>
            </a:endParaRPr>
          </a:p>
          <a:p>
            <a:pPr eaLnBrk="1" hangingPunct="1">
              <a:lnSpc>
                <a:spcPct val="90000"/>
              </a:lnSpc>
              <a:buFont typeface="Wingdings" pitchFamily="2" charset="2"/>
              <a:buChar char="Ø"/>
              <a:defRPr/>
            </a:pPr>
            <a:r>
              <a:rPr lang="en-US" dirty="0" smtClean="0">
                <a:effectLst>
                  <a:outerShdw blurRad="38100" dist="38100" dir="2700000" algn="tl">
                    <a:srgbClr val="C0C0C0"/>
                  </a:outerShdw>
                </a:effectLst>
                <a:latin typeface="Calibri"/>
                <a:ea typeface="+mn-ea"/>
                <a:cs typeface="Calibri"/>
              </a:rPr>
              <a:t>Destruction of the Specific Subject Matter</a:t>
            </a:r>
          </a:p>
        </p:txBody>
      </p:sp>
      <p:sp>
        <p:nvSpPr>
          <p:cNvPr id="3072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5FC514B8-E254-40AD-A315-4BD1F97ED207}" type="slidenum">
              <a:rPr lang="en-US" altLang="en-US" sz="1400">
                <a:latin typeface="Calibri" pitchFamily="-105" charset="0"/>
              </a:rPr>
              <a:pPr/>
              <a:t>4</a:t>
            </a:fld>
            <a:endParaRPr lang="en-US" altLang="en-US" sz="1400">
              <a:latin typeface="Calibri" pitchFamily="-105" charset="0"/>
            </a:endParaRPr>
          </a:p>
        </p:txBody>
      </p:sp>
      <p:sp>
        <p:nvSpPr>
          <p:cNvPr id="30725" name="Footer Placeholder 5"/>
          <p:cNvSpPr>
            <a:spLocks noGrp="1"/>
          </p:cNvSpPr>
          <p:nvPr>
            <p:ph type="ftr" sz="quarter" idx="11"/>
          </p:nvPr>
        </p:nvSpPr>
        <p:spPr>
          <a:xfrm>
            <a:off x="2057400" y="6400800"/>
            <a:ext cx="5257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pPr eaLnBrk="1" hangingPunct="1">
              <a:defRPr/>
            </a:pPr>
            <a:r>
              <a:rPr lang="en-US" smtClean="0">
                <a:effectLst>
                  <a:outerShdw blurRad="38100" dist="38100" dir="2700000" algn="tl">
                    <a:srgbClr val="C0C0C0"/>
                  </a:outerShdw>
                </a:effectLst>
                <a:latin typeface="Calibri"/>
                <a:ea typeface="+mj-ea"/>
                <a:cs typeface="Calibri"/>
              </a:rPr>
              <a:t>How Can an Offer Be Kept Open?</a:t>
            </a:r>
          </a:p>
        </p:txBody>
      </p:sp>
      <p:sp>
        <p:nvSpPr>
          <p:cNvPr id="35843" name="Rectangle 3"/>
          <p:cNvSpPr>
            <a:spLocks noGrp="1" noChangeArrowheads="1"/>
          </p:cNvSpPr>
          <p:nvPr>
            <p:ph type="body" idx="4294967295"/>
          </p:nvPr>
        </p:nvSpPr>
        <p:spPr/>
        <p:txBody>
          <a:bodyPr/>
          <a:lstStyle/>
          <a:p>
            <a:pPr eaLnBrk="1" hangingPunct="1">
              <a:buFont typeface="Wingdings" pitchFamily="2" charset="2"/>
              <a:buChar char="Ø"/>
              <a:defRPr/>
            </a:pPr>
            <a:r>
              <a:rPr lang="en-US" b="1" i="1" u="sng" dirty="0" smtClean="0">
                <a:effectLst>
                  <a:outerShdw blurRad="38100" dist="38100" dir="2700000" algn="tl">
                    <a:srgbClr val="C0C0C0"/>
                  </a:outerShdw>
                </a:effectLst>
                <a:latin typeface="Calibri"/>
                <a:ea typeface="+mn-ea"/>
                <a:cs typeface="Calibri"/>
              </a:rPr>
              <a:t>Options</a:t>
            </a:r>
          </a:p>
          <a:p>
            <a:pPr lvl="1" eaLnBrk="1" hangingPunct="1">
              <a:defRPr/>
            </a:pPr>
            <a:r>
              <a:rPr lang="en-US" dirty="0" err="1" smtClean="0">
                <a:effectLst>
                  <a:outerShdw blurRad="38100" dist="38100" dir="2700000" algn="tl">
                    <a:srgbClr val="C0C0C0"/>
                  </a:outerShdw>
                </a:effectLst>
                <a:latin typeface="Calibri"/>
                <a:cs typeface="Calibri"/>
              </a:rPr>
              <a:t>Offeree</a:t>
            </a:r>
            <a:r>
              <a:rPr lang="en-US" dirty="0" smtClean="0">
                <a:effectLst>
                  <a:outerShdw blurRad="38100" dist="38100" dir="2700000" algn="tl">
                    <a:srgbClr val="C0C0C0"/>
                  </a:outerShdw>
                </a:effectLst>
                <a:latin typeface="Calibri"/>
                <a:cs typeface="Calibri"/>
              </a:rPr>
              <a:t> gives the </a:t>
            </a:r>
            <a:r>
              <a:rPr lang="en-US" dirty="0" err="1" smtClean="0">
                <a:effectLst>
                  <a:outerShdw blurRad="38100" dist="38100" dir="2700000" algn="tl">
                    <a:srgbClr val="C0C0C0"/>
                  </a:outerShdw>
                </a:effectLst>
                <a:latin typeface="Calibri"/>
                <a:cs typeface="Calibri"/>
              </a:rPr>
              <a:t>offerer</a:t>
            </a:r>
            <a:r>
              <a:rPr lang="en-US" dirty="0" smtClean="0">
                <a:effectLst>
                  <a:outerShdw blurRad="38100" dist="38100" dir="2700000" algn="tl">
                    <a:srgbClr val="C0C0C0"/>
                  </a:outerShdw>
                </a:effectLst>
                <a:latin typeface="Calibri"/>
                <a:cs typeface="Calibri"/>
              </a:rPr>
              <a:t> something of value in return for a promise to keep the offer open</a:t>
            </a:r>
          </a:p>
          <a:p>
            <a:pPr lvl="1" eaLnBrk="1" hangingPunct="1">
              <a:defRPr/>
            </a:pPr>
            <a:r>
              <a:rPr lang="en-US" dirty="0" smtClean="0">
                <a:effectLst>
                  <a:outerShdw blurRad="38100" dist="38100" dir="2700000" algn="tl">
                    <a:srgbClr val="C0C0C0"/>
                  </a:outerShdw>
                </a:effectLst>
                <a:latin typeface="Calibri"/>
                <a:cs typeface="Calibri"/>
              </a:rPr>
              <a:t>Offer may not be withdrawn during the period of the option</a:t>
            </a:r>
          </a:p>
        </p:txBody>
      </p:sp>
      <p:sp>
        <p:nvSpPr>
          <p:cNvPr id="3277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2EDD59AE-8AD3-4D78-8DE2-CE6958C72347}" type="slidenum">
              <a:rPr lang="en-US" altLang="en-US" sz="1400">
                <a:latin typeface="Calibri" pitchFamily="-105" charset="0"/>
              </a:rPr>
              <a:pPr/>
              <a:t>5</a:t>
            </a:fld>
            <a:endParaRPr lang="en-US" altLang="en-US" sz="1400">
              <a:latin typeface="Calibri" pitchFamily="-105" charset="0"/>
            </a:endParaRPr>
          </a:p>
        </p:txBody>
      </p:sp>
      <p:sp>
        <p:nvSpPr>
          <p:cNvPr id="32773" name="Footer Placeholder 5"/>
          <p:cNvSpPr>
            <a:spLocks noGrp="1"/>
          </p:cNvSpPr>
          <p:nvPr>
            <p:ph type="ftr" sz="quarter" idx="11"/>
          </p:nvPr>
        </p:nvSpPr>
        <p:spPr>
          <a:xfrm>
            <a:off x="1524000" y="6400800"/>
            <a:ext cx="62484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p:txBody>
          <a:bodyPr/>
          <a:lstStyle/>
          <a:p>
            <a:pPr eaLnBrk="1" hangingPunct="1">
              <a:defRPr/>
            </a:pPr>
            <a:r>
              <a:rPr lang="en-US" smtClean="0">
                <a:effectLst>
                  <a:outerShdw blurRad="38100" dist="38100" dir="2700000" algn="tl">
                    <a:srgbClr val="C0C0C0"/>
                  </a:outerShdw>
                </a:effectLst>
                <a:latin typeface="Calibri"/>
                <a:ea typeface="+mj-ea"/>
                <a:cs typeface="Calibri"/>
              </a:rPr>
              <a:t>How Can an Offer Be Kept Open?</a:t>
            </a:r>
          </a:p>
        </p:txBody>
      </p:sp>
      <p:sp>
        <p:nvSpPr>
          <p:cNvPr id="56323" name="Rectangle 3"/>
          <p:cNvSpPr>
            <a:spLocks noGrp="1" noChangeArrowheads="1"/>
          </p:cNvSpPr>
          <p:nvPr>
            <p:ph type="body" idx="4294967295"/>
          </p:nvPr>
        </p:nvSpPr>
        <p:spPr/>
        <p:txBody>
          <a:bodyPr/>
          <a:lstStyle/>
          <a:p>
            <a:pPr eaLnBrk="1" hangingPunct="1">
              <a:buFont typeface="Wingdings" pitchFamily="2" charset="2"/>
              <a:buChar char="Ø"/>
              <a:defRPr/>
            </a:pPr>
            <a:r>
              <a:rPr lang="en-US" b="1" i="1" u="sng" dirty="0" smtClean="0">
                <a:effectLst>
                  <a:outerShdw blurRad="38100" dist="38100" dir="2700000" algn="tl">
                    <a:srgbClr val="C0C0C0"/>
                  </a:outerShdw>
                </a:effectLst>
                <a:latin typeface="Calibri"/>
                <a:ea typeface="+mn-ea"/>
                <a:cs typeface="Calibri"/>
              </a:rPr>
              <a:t>Firm Offers</a:t>
            </a:r>
          </a:p>
          <a:p>
            <a:pPr lvl="1" eaLnBrk="1" hangingPunct="1">
              <a:defRPr/>
            </a:pPr>
            <a:r>
              <a:rPr lang="en-US" dirty="0" smtClean="0">
                <a:effectLst>
                  <a:outerShdw blurRad="38100" dist="38100" dir="2700000" algn="tl">
                    <a:srgbClr val="C0C0C0"/>
                  </a:outerShdw>
                </a:effectLst>
                <a:latin typeface="Calibri"/>
                <a:cs typeface="Calibri"/>
              </a:rPr>
              <a:t>Term stating how long the offer is to stay open</a:t>
            </a:r>
          </a:p>
          <a:p>
            <a:pPr lvl="1" eaLnBrk="1" hangingPunct="1">
              <a:defRPr/>
            </a:pPr>
            <a:r>
              <a:rPr lang="en-US" dirty="0" smtClean="0">
                <a:effectLst>
                  <a:outerShdw blurRad="38100" dist="38100" dir="2700000" algn="tl">
                    <a:srgbClr val="C0C0C0"/>
                  </a:outerShdw>
                </a:effectLst>
                <a:latin typeface="Calibri"/>
                <a:cs typeface="Calibri"/>
              </a:rPr>
              <a:t>Uniform Commercial Code (UCC) makes firm offers binding for the time stated, but not more than three months.</a:t>
            </a:r>
          </a:p>
        </p:txBody>
      </p:sp>
      <p:sp>
        <p:nvSpPr>
          <p:cNvPr id="348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1EF2DF51-1807-4231-BD0A-99E8FC9640AF}" type="slidenum">
              <a:rPr lang="en-US" altLang="en-US" sz="1400">
                <a:latin typeface="Calibri" pitchFamily="-105" charset="0"/>
              </a:rPr>
              <a:pPr/>
              <a:t>6</a:t>
            </a:fld>
            <a:endParaRPr lang="en-US" altLang="en-US" sz="1400">
              <a:latin typeface="Calibri" pitchFamily="-105" charset="0"/>
            </a:endParaRPr>
          </a:p>
        </p:txBody>
      </p:sp>
      <p:sp>
        <p:nvSpPr>
          <p:cNvPr id="34821" name="Footer Placeholder 5"/>
          <p:cNvSpPr>
            <a:spLocks noGrp="1"/>
          </p:cNvSpPr>
          <p:nvPr>
            <p:ph type="ftr" sz="quarter" idx="11"/>
          </p:nvPr>
        </p:nvSpPr>
        <p:spPr>
          <a:xfrm>
            <a:off x="1676400" y="6400800"/>
            <a:ext cx="57150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latin typeface="Calibri" pitchFamily="-105" charset="0"/>
              </a:rPr>
              <a:t>Assignments</a:t>
            </a:r>
          </a:p>
        </p:txBody>
      </p:sp>
      <p:sp>
        <p:nvSpPr>
          <p:cNvPr id="11267" name="Rectangle 3"/>
          <p:cNvSpPr>
            <a:spLocks noGrp="1" noChangeArrowheads="1"/>
          </p:cNvSpPr>
          <p:nvPr>
            <p:ph type="body" idx="1"/>
          </p:nvPr>
        </p:nvSpPr>
        <p:spPr>
          <a:xfrm>
            <a:off x="609600" y="2057400"/>
            <a:ext cx="8077200" cy="3429000"/>
          </a:xfrm>
        </p:spPr>
        <p:txBody>
          <a:bodyPr/>
          <a:lstStyle/>
          <a:p>
            <a:pPr eaLnBrk="1" hangingPunct="1"/>
            <a:endParaRPr lang="en-US" altLang="en-US" sz="1600" smtClean="0">
              <a:latin typeface="Calibri" pitchFamily="-105" charset="0"/>
            </a:endParaRPr>
          </a:p>
          <a:p>
            <a:pPr eaLnBrk="1" hangingPunct="1">
              <a:buFontTx/>
              <a:buAutoNum type="arabicPeriod"/>
            </a:pPr>
            <a:r>
              <a:rPr lang="en-US" altLang="en-US" sz="2000" b="1" smtClean="0">
                <a:latin typeface="Calibri" pitchFamily="-105" charset="0"/>
              </a:rPr>
              <a:t>Read and Analyze Case Studies in Class:  </a:t>
            </a:r>
            <a:r>
              <a:rPr lang="en-US" altLang="en-US" sz="2000" smtClean="0">
                <a:latin typeface="Calibri" pitchFamily="-105" charset="0"/>
              </a:rPr>
              <a:t>Practice analyzing cases to determine key concepts and outcomes.</a:t>
            </a:r>
          </a:p>
          <a:p>
            <a:pPr eaLnBrk="1" hangingPunct="1">
              <a:buFontTx/>
              <a:buAutoNum type="arabicPeriod"/>
            </a:pPr>
            <a:r>
              <a:rPr lang="en-US" altLang="en-US" sz="2000" b="1" smtClean="0">
                <a:latin typeface="Calibri" pitchFamily="-105" charset="0"/>
              </a:rPr>
              <a:t>Creating Cases</a:t>
            </a:r>
            <a:r>
              <a:rPr lang="en-US" altLang="en-US" sz="2000" smtClean="0">
                <a:latin typeface="Calibri" pitchFamily="-105" charset="0"/>
              </a:rPr>
              <a:t>: Split the class into teams with two members. Each team must write two case studies similar to the cases in assignment #1. Each case must include pertinent details about offer, acceptance, and possible termination of offer. The cases will be exchanged in class to review key concepts. Each team must supply answer keys for their case studies to the teacher</a:t>
            </a:r>
          </a:p>
        </p:txBody>
      </p:sp>
      <p:sp>
        <p:nvSpPr>
          <p:cNvPr id="36868" name="TextBox 4"/>
          <p:cNvSpPr txBox="1">
            <a:spLocks noChangeArrowheads="1"/>
          </p:cNvSpPr>
          <p:nvPr/>
        </p:nvSpPr>
        <p:spPr bwMode="auto">
          <a:xfrm>
            <a:off x="1905000" y="1524000"/>
            <a:ext cx="5791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algn="ctr"/>
            <a:r>
              <a:rPr lang="en-US" altLang="en-US" sz="2800">
                <a:latin typeface="Calibri" pitchFamily="-105" charset="0"/>
                <a:ea typeface="Arial" charset="0"/>
              </a:rPr>
              <a:t>Independent Practice Assignments</a:t>
            </a:r>
          </a:p>
        </p:txBody>
      </p:sp>
      <p:sp>
        <p:nvSpPr>
          <p:cNvPr id="368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55C9E5B0-2CCE-41FE-9A50-0B962669774E}" type="slidenum">
              <a:rPr lang="en-US" altLang="en-US" sz="1400">
                <a:latin typeface="Calibri" pitchFamily="-105" charset="0"/>
              </a:rPr>
              <a:pPr/>
              <a:t>7</a:t>
            </a:fld>
            <a:endParaRPr lang="en-US" altLang="en-US" sz="1400">
              <a:latin typeface="Calibri" pitchFamily="-105" charset="0"/>
            </a:endParaRPr>
          </a:p>
        </p:txBody>
      </p:sp>
      <p:sp>
        <p:nvSpPr>
          <p:cNvPr id="36870" name="Footer Placeholder 6"/>
          <p:cNvSpPr>
            <a:spLocks noGrp="1"/>
          </p:cNvSpPr>
          <p:nvPr>
            <p:ph type="ftr" sz="quarter" idx="11"/>
          </p:nvPr>
        </p:nvSpPr>
        <p:spPr>
          <a:xfrm>
            <a:off x="1905000" y="6400800"/>
            <a:ext cx="55626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36"/>
  <p:tag name="MMPROD_UIDATA" val="&lt;database version=&quot;7.0&quot;&gt;&lt;object type=&quot;1&quot; unique_id=&quot;10001&quot;&gt;&lt;object type=&quot;8&quot; unique_id=&quot;12030&quot;&gt;&lt;/object&gt;&lt;object type=&quot;2&quot; unique_id=&quot;12031&quot;&gt;&lt;object type=&quot;3&quot; unique_id=&quot;12032&quot;&gt;&lt;property id=&quot;20148&quot; value=&quot;5&quot;/&gt;&lt;property id=&quot;20300&quot; value=&quot;Slide 1 - &amp;quot;Termination of &amp;#x0D;&amp;#x0A;Offers&amp;quot;&quot;/&gt;&lt;property id=&quot;20307&quot; value=&quot;291&quot;/&gt;&lt;/object&gt;&lt;object type=&quot;3&quot; unique_id=&quot;12033&quot;&gt;&lt;property id=&quot;20148&quot; value=&quot;5&quot;/&gt;&lt;property id=&quot;20300&quot; value=&quot;Slide 2&quot;/&gt;&lt;property id=&quot;20307&quot; value=&quot;293&quot;/&gt;&lt;/object&gt;&lt;object type=&quot;3&quot; unique_id=&quot;12034&quot;&gt;&lt;property id=&quot;20148&quot; value=&quot;5&quot;/&gt;&lt;property id=&quot;20300&quot; value=&quot;Slide 3 - &amp;quot;How Can Offers Be Ended?&amp;quot;&quot;/&gt;&lt;property id=&quot;20307&quot; value=&quot;258&quot;/&gt;&lt;/object&gt;&lt;object type=&quot;3&quot; unique_id=&quot;12035&quot;&gt;&lt;property id=&quot;20148&quot; value=&quot;5&quot;/&gt;&lt;property id=&quot;20300&quot; value=&quot;Slide 4 - &amp;quot;How Can Offers Be Ended?&amp;quot;&quot;/&gt;&lt;property id=&quot;20307&quot; value=&quot;259&quot;/&gt;&lt;/object&gt;&lt;object type=&quot;3&quot; unique_id=&quot;12036&quot;&gt;&lt;property id=&quot;20148&quot; value=&quot;5&quot;/&gt;&lt;property id=&quot;20300&quot; value=&quot;Slide 5 - &amp;quot;How Can an Offer Be Kept Open?&amp;quot;&quot;/&gt;&lt;property id=&quot;20307&quot; value=&quot;289&quot;/&gt;&lt;/object&gt;&lt;object type=&quot;3&quot; unique_id=&quot;12037&quot;&gt;&lt;property id=&quot;20148&quot; value=&quot;5&quot;/&gt;&lt;property id=&quot;20300&quot; value=&quot;Slide 6 - &amp;quot;How Can an Offer Be Kept Open?&amp;quot;&quot;/&gt;&lt;property id=&quot;20307&quot; value=&quot;290&quot;/&gt;&lt;/object&gt;&lt;object type=&quot;3&quot; unique_id=&quot;12038&quot;&gt;&lt;property id=&quot;20148&quot; value=&quot;5&quot;/&gt;&lt;property id=&quot;20300&quot; value=&quot;Slide 7 - &amp;quot;Assignments&amp;quot;&quot;/&gt;&lt;property id=&quot;20307&quot; value=&quot;292&quot;/&gt;&lt;/object&gt;&lt;/object&gt;&lt;/object&gt;&lt;/database&gt;"/>
  <p:tag name="SECTOMILLISECCONVERTED" val="1"/>
</p:tagLst>
</file>

<file path=ppt/theme/theme1.xml><?xml version="1.0" encoding="utf-8"?>
<a:theme xmlns:a="http://schemas.openxmlformats.org/drawingml/2006/main" name="contract_am_05 PowerPlugs Templates for PowerPoint">
  <a:themeElements>
    <a:clrScheme name="contract_am_05 PowerPlugs Templates for PowerPoint 13">
      <a:dk1>
        <a:srgbClr val="000000"/>
      </a:dk1>
      <a:lt1>
        <a:srgbClr val="FFFFFF"/>
      </a:lt1>
      <a:dk2>
        <a:srgbClr val="8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tract_am_05 PowerPlugs Templates for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contract_am_05 PowerPlugs Templates for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tract_am_05 PowerPlugs Templates for 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tract_am_05 PowerPlugs Templates for 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tract_am_05 PowerPlugs Templates for 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tract_am_05 PowerPlugs Templates for 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tract_am_05 PowerPlugs Templates for 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tract_am_05 PowerPlugs Templates for 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tract_am_05 PowerPlugs Templates for 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tract_am_05 PowerPlugs Templates for 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tract_am_05 PowerPlugs Templates for 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tract_am_05 PowerPlugs Templates for 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tract_am_05 PowerPlugs Templates for 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ontract_am_05 PowerPlugs Templates for PowerPoint 13">
        <a:dk1>
          <a:srgbClr val="000000"/>
        </a:dk1>
        <a:lt1>
          <a:srgbClr val="FFFFFF"/>
        </a:lt1>
        <a:dk2>
          <a:srgbClr val="8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tract_am_05 print PowerPlugs Templates for PowerPoint">
  <a:themeElements>
    <a:clrScheme name="contract_am_05 print PowerPlugs Templates for PowerPoint 13">
      <a:dk1>
        <a:srgbClr val="000000"/>
      </a:dk1>
      <a:lt1>
        <a:srgbClr val="FFFFFF"/>
      </a:lt1>
      <a:dk2>
        <a:srgbClr val="8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tract_am_05 print PowerPlugs Templates for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contract_am_05 print PowerPlugs Templates for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tract_am_05 print PowerPlugs Templates for 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tract_am_05 print PowerPlugs Templates for 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tract_am_05 print PowerPlugs Templates for 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tract_am_05 print PowerPlugs Templates for 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tract_am_05 print PowerPlugs Templates for 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tract_am_05 print PowerPlugs Templates for 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tract_am_05 print PowerPlugs Templates for 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tract_am_05 print PowerPlugs Templates for 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tract_am_05 print PowerPlugs Templates for 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tract_am_05 print PowerPlugs Templates for 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tract_am_05 print PowerPlugs Templates for 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ontract_am_05 print PowerPlugs Templates for PowerPoint 13">
        <a:dk1>
          <a:srgbClr val="000000"/>
        </a:dk1>
        <a:lt1>
          <a:srgbClr val="FFFFFF"/>
        </a:lt1>
        <a:dk2>
          <a:srgbClr val="8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93</TotalTime>
  <Words>425</Words>
  <Application>Microsoft Office PowerPoint</Application>
  <PresentationFormat>On-screen Show (4:3)</PresentationFormat>
  <Paragraphs>55</Paragraphs>
  <Slides>7</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ＭＳ Ｐゴシック</vt:lpstr>
      <vt:lpstr>Arial</vt:lpstr>
      <vt:lpstr>Calibri</vt:lpstr>
      <vt:lpstr>Tahoma</vt:lpstr>
      <vt:lpstr>Wingdings</vt:lpstr>
      <vt:lpstr>contract_am_05 PowerPlugs Templates for PowerPoint</vt:lpstr>
      <vt:lpstr>contract_am_05 print PowerPlugs Templates for PowerPoint</vt:lpstr>
      <vt:lpstr>Termination of  Offers</vt:lpstr>
      <vt:lpstr>PowerPoint Presentation</vt:lpstr>
      <vt:lpstr>How Can Offers Be Ended?</vt:lpstr>
      <vt:lpstr>How Can Offers Be Ended?</vt:lpstr>
      <vt:lpstr>How Can an Offer Be Kept Open?</vt:lpstr>
      <vt:lpstr>How Can an Offer Be Kept Open?</vt:lpstr>
      <vt:lpstr>Assignments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Termination of Offers</dc:title>
  <dc:creator>Preferred Customer</dc:creator>
  <cp:lastModifiedBy>Gabriela Marks-Cisneros</cp:lastModifiedBy>
  <cp:revision>14</cp:revision>
  <dcterms:created xsi:type="dcterms:W3CDTF">2009-01-05T00:44:00Z</dcterms:created>
  <dcterms:modified xsi:type="dcterms:W3CDTF">2017-06-06T15:34:36Z</dcterms:modified>
</cp:coreProperties>
</file>