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1pPr>
    <a:lvl2pPr marL="4572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2pPr>
    <a:lvl3pPr marL="9144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3pPr>
    <a:lvl4pPr marL="13716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4pPr>
    <a:lvl5pPr marL="1828800" algn="l" rtl="0" eaLnBrk="0" fontAlgn="base" hangingPunct="0">
      <a:spcBef>
        <a:spcPct val="0"/>
      </a:spcBef>
      <a:spcAft>
        <a:spcPct val="0"/>
      </a:spcAft>
      <a:defRPr kern="1200">
        <a:solidFill>
          <a:schemeClr val="tx1"/>
        </a:solidFill>
        <a:latin typeface="Tahoma" pitchFamily="-105" charset="-52"/>
        <a:ea typeface="ＭＳ Ｐゴシック" pitchFamily="-105" charset="-128"/>
        <a:cs typeface="+mn-cs"/>
      </a:defRPr>
    </a:lvl5pPr>
    <a:lvl6pPr marL="2286000" algn="l" defTabSz="914400" rtl="0" eaLnBrk="1" latinLnBrk="0" hangingPunct="1">
      <a:defRPr kern="1200">
        <a:solidFill>
          <a:schemeClr val="tx1"/>
        </a:solidFill>
        <a:latin typeface="Tahoma" pitchFamily="-105" charset="-52"/>
        <a:ea typeface="ＭＳ Ｐゴシック" pitchFamily="-105" charset="-128"/>
        <a:cs typeface="+mn-cs"/>
      </a:defRPr>
    </a:lvl6pPr>
    <a:lvl7pPr marL="2743200" algn="l" defTabSz="914400" rtl="0" eaLnBrk="1" latinLnBrk="0" hangingPunct="1">
      <a:defRPr kern="1200">
        <a:solidFill>
          <a:schemeClr val="tx1"/>
        </a:solidFill>
        <a:latin typeface="Tahoma" pitchFamily="-105" charset="-52"/>
        <a:ea typeface="ＭＳ Ｐゴシック" pitchFamily="-105" charset="-128"/>
        <a:cs typeface="+mn-cs"/>
      </a:defRPr>
    </a:lvl7pPr>
    <a:lvl8pPr marL="3200400" algn="l" defTabSz="914400" rtl="0" eaLnBrk="1" latinLnBrk="0" hangingPunct="1">
      <a:defRPr kern="1200">
        <a:solidFill>
          <a:schemeClr val="tx1"/>
        </a:solidFill>
        <a:latin typeface="Tahoma" pitchFamily="-105" charset="-52"/>
        <a:ea typeface="ＭＳ Ｐゴシック" pitchFamily="-105" charset="-128"/>
        <a:cs typeface="+mn-cs"/>
      </a:defRPr>
    </a:lvl8pPr>
    <a:lvl9pPr marL="3657600" algn="l" defTabSz="914400" rtl="0" eaLnBrk="1" latinLnBrk="0" hangingPunct="1">
      <a:defRPr kern="1200">
        <a:solidFill>
          <a:schemeClr val="tx1"/>
        </a:solidFill>
        <a:latin typeface="Tahoma" pitchFamily="-105" charset="-52"/>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4F0FA48-E132-4E1E-B357-A0A90245C156}" type="slidenum">
              <a:rPr lang="en-US" altLang="en-US"/>
              <a:pPr/>
              <a:t>‹#›</a:t>
            </a:fld>
            <a:endParaRPr lang="en-US" altLang="en-US"/>
          </a:p>
        </p:txBody>
      </p:sp>
    </p:spTree>
    <p:extLst>
      <p:ext uri="{BB962C8B-B14F-4D97-AF65-F5344CB8AC3E}">
        <p14:creationId xmlns:p14="http://schemas.microsoft.com/office/powerpoint/2010/main" val="3830302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38A1653-ACAF-4EE2-B42D-771C06466AA1}" type="slidenum">
              <a:rPr lang="en-US" altLang="en-US" sz="1200">
                <a:latin typeface="Arial" charset="0"/>
              </a:rPr>
              <a:pPr/>
              <a:t>1</a:t>
            </a:fld>
            <a:endParaRPr lang="en-US" altLang="en-US" sz="1200">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Consideration is not necessary for all agreements.</a:t>
            </a:r>
          </a:p>
        </p:txBody>
      </p:sp>
    </p:spTree>
    <p:extLst>
      <p:ext uri="{BB962C8B-B14F-4D97-AF65-F5344CB8AC3E}">
        <p14:creationId xmlns:p14="http://schemas.microsoft.com/office/powerpoint/2010/main" val="208194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198CED3-5E7B-4021-AD1E-6E097C5ED2D4}" type="slidenum">
              <a:rPr lang="en-US" altLang="en-US" sz="1200">
                <a:latin typeface="Arial" charset="0"/>
              </a:rPr>
              <a:pPr/>
              <a:t>3</a:t>
            </a:fld>
            <a:endParaRPr lang="en-US" altLang="en-US" sz="1200">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individuals make financial promises to their churches or pledges for charities and receive nothing in return for their consideration, they are not bound by the agreement. Individuals must realize that the churches and charitable organizations are counting on the pledges for their finances.</a:t>
            </a:r>
          </a:p>
        </p:txBody>
      </p:sp>
    </p:spTree>
    <p:extLst>
      <p:ext uri="{BB962C8B-B14F-4D97-AF65-F5344CB8AC3E}">
        <p14:creationId xmlns:p14="http://schemas.microsoft.com/office/powerpoint/2010/main" val="4119365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109C3BAB-46DB-4540-9FC5-F14C594CEF7F}" type="slidenum">
              <a:rPr lang="en-US" altLang="en-US" sz="1200">
                <a:latin typeface="Arial" charset="0"/>
              </a:rPr>
              <a:pPr/>
              <a:t>4</a:t>
            </a:fld>
            <a:endParaRPr lang="en-US" altLang="en-US" sz="120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Contracts must involve good faith.  Both parties must be certain about the agreement. Firm offers are open for a stated period of time or three months.</a:t>
            </a:r>
          </a:p>
        </p:txBody>
      </p:sp>
    </p:spTree>
    <p:extLst>
      <p:ext uri="{BB962C8B-B14F-4D97-AF65-F5344CB8AC3E}">
        <p14:creationId xmlns:p14="http://schemas.microsoft.com/office/powerpoint/2010/main" val="2562043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401EA08B-DFB6-4440-AB92-1B8ECD4E5175}" type="slidenum">
              <a:rPr lang="en-US" altLang="en-US" sz="1200">
                <a:latin typeface="Arial" charset="0"/>
              </a:rPr>
              <a:pPr/>
              <a:t>5</a:t>
            </a:fld>
            <a:endParaRPr lang="en-US" altLang="en-US" sz="120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Statute of Limitations put time limits on bringing a lawsuit for a breach of contract. Once the time has expired, no lawsuit is relevant. Debtors may reaffirm or promise to pay their debts discharged in bankruptcy.</a:t>
            </a:r>
          </a:p>
        </p:txBody>
      </p:sp>
    </p:spTree>
    <p:extLst>
      <p:ext uri="{BB962C8B-B14F-4D97-AF65-F5344CB8AC3E}">
        <p14:creationId xmlns:p14="http://schemas.microsoft.com/office/powerpoint/2010/main" val="49621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A345F2F-4F7D-4779-8A58-A5DC9E06AF0F}" type="slidenum">
              <a:rPr lang="en-US" altLang="en-US" sz="1200">
                <a:latin typeface="Arial" charset="0"/>
              </a:rPr>
              <a:pPr/>
              <a:t>6</a:t>
            </a:fld>
            <a:endParaRPr lang="en-US" altLang="en-US" sz="120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Promises are made in good faith. When an agreement is made between two people, both individuals must realize the serious nature. Promissory estoppel is necessary when a promise is not enforced and the promisee could suffer a large economic loss.</a:t>
            </a:r>
          </a:p>
        </p:txBody>
      </p:sp>
    </p:spTree>
    <p:extLst>
      <p:ext uri="{BB962C8B-B14F-4D97-AF65-F5344CB8AC3E}">
        <p14:creationId xmlns:p14="http://schemas.microsoft.com/office/powerpoint/2010/main" val="3043683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4419600"/>
            <a:ext cx="7239000" cy="914400"/>
          </a:xfrm>
          <a:effectLst>
            <a:outerShdw dist="17961" dir="8100000" algn="ctr" rotWithShape="0">
              <a:schemeClr val="bg2"/>
            </a:outerShdw>
          </a:effectLst>
        </p:spPr>
        <p:txBody>
          <a:bodyPr/>
          <a:lstStyle>
            <a:lvl1pPr algn="ctr">
              <a:lnSpc>
                <a:spcPct val="70000"/>
              </a:lnSpc>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914400" y="5334000"/>
            <a:ext cx="7239000" cy="609600"/>
          </a:xfrm>
          <a:effectLst>
            <a:outerShdw dist="12700" dir="5400000" algn="ctr" rotWithShape="0">
              <a:schemeClr val="bg2"/>
            </a:outerShdw>
          </a:effectLst>
        </p:spPr>
        <p:txBody>
          <a:bodyPr/>
          <a:lstStyle>
            <a:lvl1pPr marL="0" indent="0" algn="ctr">
              <a:buFontTx/>
              <a:buNone/>
              <a:defRPr sz="2300" b="1"/>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533400" y="6324600"/>
            <a:ext cx="2362200" cy="457200"/>
          </a:xfrm>
        </p:spPr>
        <p:txBody>
          <a:bodyPr/>
          <a:lstStyle>
            <a:lvl1pPr>
              <a:defRPr>
                <a:solidFill>
                  <a:schemeClr val="tx2"/>
                </a:solidFill>
              </a:defRPr>
            </a:lvl1pPr>
          </a:lstStyle>
          <a:p>
            <a:pPr>
              <a:defRPr/>
            </a:pPr>
            <a:endParaRPr lang="en-US"/>
          </a:p>
        </p:txBody>
      </p:sp>
      <p:sp>
        <p:nvSpPr>
          <p:cNvPr id="5" name="Rectangle 5"/>
          <p:cNvSpPr>
            <a:spLocks noGrp="1" noChangeArrowheads="1"/>
          </p:cNvSpPr>
          <p:nvPr>
            <p:ph type="ftr" sz="quarter" idx="11"/>
          </p:nvPr>
        </p:nvSpPr>
        <p:spPr>
          <a:xfrm>
            <a:off x="3048000" y="6324600"/>
            <a:ext cx="2743200" cy="457200"/>
          </a:xfrm>
        </p:spPr>
        <p:txBody>
          <a:bodyPr/>
          <a:lstStyle>
            <a:lvl1pPr>
              <a:defRPr>
                <a:solidFill>
                  <a:schemeClr val="tx2"/>
                </a:solidFill>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xfrm>
            <a:off x="5867400" y="6324600"/>
            <a:ext cx="2590800" cy="457200"/>
          </a:xfrm>
        </p:spPr>
        <p:txBody>
          <a:bodyPr/>
          <a:lstStyle>
            <a:lvl1pPr>
              <a:defRPr>
                <a:solidFill>
                  <a:schemeClr val="tx2"/>
                </a:solidFill>
              </a:defRPr>
            </a:lvl1pPr>
          </a:lstStyle>
          <a:p>
            <a:fld id="{8EC16609-280D-473C-90D9-E8020A964297}" type="slidenum">
              <a:rPr lang="en-US" altLang="en-US"/>
              <a:pPr/>
              <a:t>‹#›</a:t>
            </a:fld>
            <a:endParaRPr lang="en-US" altLang="en-US"/>
          </a:p>
        </p:txBody>
      </p:sp>
    </p:spTree>
    <p:extLst>
      <p:ext uri="{BB962C8B-B14F-4D97-AF65-F5344CB8AC3E}">
        <p14:creationId xmlns:p14="http://schemas.microsoft.com/office/powerpoint/2010/main" val="140906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p:txBody>
          <a:bodyPr/>
          <a:lstStyle>
            <a:lvl1pPr>
              <a:defRPr/>
            </a:lvl1pPr>
          </a:lstStyle>
          <a:p>
            <a:fld id="{81D517FB-39F1-4800-B2D4-4C0981F1F3C5}" type="slidenum">
              <a:rPr lang="en-US" altLang="en-US"/>
              <a:pPr/>
              <a:t>‹#›</a:t>
            </a:fld>
            <a:endParaRPr lang="en-US" altLang="en-US"/>
          </a:p>
        </p:txBody>
      </p:sp>
    </p:spTree>
    <p:extLst>
      <p:ext uri="{BB962C8B-B14F-4D97-AF65-F5344CB8AC3E}">
        <p14:creationId xmlns:p14="http://schemas.microsoft.com/office/powerpoint/2010/main" val="2602154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341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6" name="Rectangle 6"/>
          <p:cNvSpPr>
            <a:spLocks noGrp="1" noChangeArrowheads="1"/>
          </p:cNvSpPr>
          <p:nvPr>
            <p:ph type="sldNum" sz="quarter" idx="12"/>
          </p:nvPr>
        </p:nvSpPr>
        <p:spPr/>
        <p:txBody>
          <a:bodyPr/>
          <a:lstStyle>
            <a:lvl1pPr>
              <a:defRPr/>
            </a:lvl1pPr>
          </a:lstStyle>
          <a:p>
            <a:fld id="{504F078B-8448-41DD-AAF3-39058A9D751F}" type="slidenum">
              <a:rPr lang="en-US" altLang="en-US"/>
              <a:pPr/>
              <a:t>‹#›</a:t>
            </a:fld>
            <a:endParaRPr lang="en-US" altLang="en-US"/>
          </a:p>
        </p:txBody>
      </p:sp>
    </p:spTree>
    <p:extLst>
      <p:ext uri="{BB962C8B-B14F-4D97-AF65-F5344CB8AC3E}">
        <p14:creationId xmlns:p14="http://schemas.microsoft.com/office/powerpoint/2010/main" val="39534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91D4B123-4E2B-4740-8212-D3D4C5E973E1}" type="slidenum">
              <a:rPr lang="en-US" altLang="en-US"/>
              <a:pPr/>
              <a:t>‹#›</a:t>
            </a:fld>
            <a:endParaRPr lang="en-US" altLang="en-US"/>
          </a:p>
        </p:txBody>
      </p:sp>
    </p:spTree>
    <p:extLst>
      <p:ext uri="{BB962C8B-B14F-4D97-AF65-F5344CB8AC3E}">
        <p14:creationId xmlns:p14="http://schemas.microsoft.com/office/powerpoint/2010/main" val="405760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6" name="Rectangle 6"/>
          <p:cNvSpPr>
            <a:spLocks noGrp="1" noChangeArrowheads="1"/>
          </p:cNvSpPr>
          <p:nvPr>
            <p:ph type="sldNum" sz="quarter" idx="12"/>
          </p:nvPr>
        </p:nvSpPr>
        <p:spPr>
          <a:ln/>
        </p:spPr>
        <p:txBody>
          <a:bodyPr/>
          <a:lstStyle>
            <a:lvl1pPr>
              <a:defRPr/>
            </a:lvl1pPr>
          </a:lstStyle>
          <a:p>
            <a:fld id="{A1924B5F-680C-40FD-804C-8001BB8EE7B6}" type="slidenum">
              <a:rPr lang="en-US" altLang="en-US"/>
              <a:pPr/>
              <a:t>‹#›</a:t>
            </a:fld>
            <a:endParaRPr lang="en-US" altLang="en-US"/>
          </a:p>
        </p:txBody>
      </p:sp>
    </p:spTree>
    <p:extLst>
      <p:ext uri="{BB962C8B-B14F-4D97-AF65-F5344CB8AC3E}">
        <p14:creationId xmlns:p14="http://schemas.microsoft.com/office/powerpoint/2010/main" val="21524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7" name="Rectangle 6"/>
          <p:cNvSpPr>
            <a:spLocks noGrp="1" noChangeArrowheads="1"/>
          </p:cNvSpPr>
          <p:nvPr>
            <p:ph type="sldNum" sz="quarter" idx="12"/>
          </p:nvPr>
        </p:nvSpPr>
        <p:spPr>
          <a:ln/>
        </p:spPr>
        <p:txBody>
          <a:bodyPr/>
          <a:lstStyle>
            <a:lvl1pPr>
              <a:defRPr/>
            </a:lvl1pPr>
          </a:lstStyle>
          <a:p>
            <a:fld id="{7D8DDFEB-F158-40DE-AC51-43E5614D1731}" type="slidenum">
              <a:rPr lang="en-US" altLang="en-US"/>
              <a:pPr/>
              <a:t>‹#›</a:t>
            </a:fld>
            <a:endParaRPr lang="en-US" altLang="en-US"/>
          </a:p>
        </p:txBody>
      </p:sp>
    </p:spTree>
    <p:extLst>
      <p:ext uri="{BB962C8B-B14F-4D97-AF65-F5344CB8AC3E}">
        <p14:creationId xmlns:p14="http://schemas.microsoft.com/office/powerpoint/2010/main" val="3039556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9" name="Rectangle 6"/>
          <p:cNvSpPr>
            <a:spLocks noGrp="1" noChangeArrowheads="1"/>
          </p:cNvSpPr>
          <p:nvPr>
            <p:ph type="sldNum" sz="quarter" idx="12"/>
          </p:nvPr>
        </p:nvSpPr>
        <p:spPr>
          <a:ln/>
        </p:spPr>
        <p:txBody>
          <a:bodyPr/>
          <a:lstStyle>
            <a:lvl1pPr>
              <a:defRPr/>
            </a:lvl1pPr>
          </a:lstStyle>
          <a:p>
            <a:fld id="{FBA1FE9E-4BDC-42D1-A852-9479EAFED391}" type="slidenum">
              <a:rPr lang="en-US" altLang="en-US"/>
              <a:pPr/>
              <a:t>‹#›</a:t>
            </a:fld>
            <a:endParaRPr lang="en-US" altLang="en-US"/>
          </a:p>
        </p:txBody>
      </p:sp>
    </p:spTree>
    <p:extLst>
      <p:ext uri="{BB962C8B-B14F-4D97-AF65-F5344CB8AC3E}">
        <p14:creationId xmlns:p14="http://schemas.microsoft.com/office/powerpoint/2010/main" val="111835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r>
              <a:rPr lang="en-US" altLang="en-US"/>
              <a:t>Copyright © Texas Education Agency, 2013. All rights reserved.</a:t>
            </a:r>
          </a:p>
        </p:txBody>
      </p:sp>
      <p:sp>
        <p:nvSpPr>
          <p:cNvPr id="5" name="Rectangle 6"/>
          <p:cNvSpPr>
            <a:spLocks noGrp="1" noChangeArrowheads="1"/>
          </p:cNvSpPr>
          <p:nvPr>
            <p:ph type="sldNum" sz="quarter" idx="12"/>
          </p:nvPr>
        </p:nvSpPr>
        <p:spPr>
          <a:ln/>
        </p:spPr>
        <p:txBody>
          <a:bodyPr/>
          <a:lstStyle>
            <a:lvl1pPr>
              <a:defRPr/>
            </a:lvl1pPr>
          </a:lstStyle>
          <a:p>
            <a:fld id="{FF435BE4-4E6F-4CEC-87E0-74DAB8C64E65}" type="slidenum">
              <a:rPr lang="en-US" altLang="en-US"/>
              <a:pPr/>
              <a:t>‹#›</a:t>
            </a:fld>
            <a:endParaRPr lang="en-US" altLang="en-US"/>
          </a:p>
        </p:txBody>
      </p:sp>
    </p:spTree>
    <p:extLst>
      <p:ext uri="{BB962C8B-B14F-4D97-AF65-F5344CB8AC3E}">
        <p14:creationId xmlns:p14="http://schemas.microsoft.com/office/powerpoint/2010/main" val="25724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4" name="Rectangle 6"/>
          <p:cNvSpPr>
            <a:spLocks noGrp="1" noChangeArrowheads="1"/>
          </p:cNvSpPr>
          <p:nvPr>
            <p:ph type="sldNum" sz="quarter" idx="12"/>
          </p:nvPr>
        </p:nvSpPr>
        <p:spPr/>
        <p:txBody>
          <a:bodyPr/>
          <a:lstStyle>
            <a:lvl1pPr>
              <a:defRPr/>
            </a:lvl1pPr>
          </a:lstStyle>
          <a:p>
            <a:fld id="{F22BC275-137A-47FF-88EC-EB7B5E5D5C88}" type="slidenum">
              <a:rPr lang="en-US" altLang="en-US"/>
              <a:pPr/>
              <a:t>‹#›</a:t>
            </a:fld>
            <a:endParaRPr lang="en-US" altLang="en-US"/>
          </a:p>
        </p:txBody>
      </p:sp>
    </p:spTree>
    <p:extLst>
      <p:ext uri="{BB962C8B-B14F-4D97-AF65-F5344CB8AC3E}">
        <p14:creationId xmlns:p14="http://schemas.microsoft.com/office/powerpoint/2010/main" val="372849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p:txBody>
          <a:bodyPr/>
          <a:lstStyle>
            <a:lvl1pPr>
              <a:defRPr/>
            </a:lvl1pPr>
          </a:lstStyle>
          <a:p>
            <a:fld id="{C7B2287F-C9EB-4640-B572-652D7DE49A23}" type="slidenum">
              <a:rPr lang="en-US" altLang="en-US"/>
              <a:pPr/>
              <a:t>‹#›</a:t>
            </a:fld>
            <a:endParaRPr lang="en-US" altLang="en-US"/>
          </a:p>
        </p:txBody>
      </p:sp>
    </p:spTree>
    <p:extLst>
      <p:ext uri="{BB962C8B-B14F-4D97-AF65-F5344CB8AC3E}">
        <p14:creationId xmlns:p14="http://schemas.microsoft.com/office/powerpoint/2010/main" val="3419297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r>
              <a:rPr lang="en-US" altLang="en-US"/>
              <a:t>Copyright © Texas Education Agency, 2011. All rights reserved.</a:t>
            </a:r>
          </a:p>
        </p:txBody>
      </p:sp>
      <p:sp>
        <p:nvSpPr>
          <p:cNvPr id="7" name="Rectangle 6"/>
          <p:cNvSpPr>
            <a:spLocks noGrp="1" noChangeArrowheads="1"/>
          </p:cNvSpPr>
          <p:nvPr>
            <p:ph type="sldNum" sz="quarter" idx="12"/>
          </p:nvPr>
        </p:nvSpPr>
        <p:spPr/>
        <p:txBody>
          <a:bodyPr/>
          <a:lstStyle>
            <a:lvl1pPr>
              <a:defRPr/>
            </a:lvl1pPr>
          </a:lstStyle>
          <a:p>
            <a:fld id="{77481896-6803-485E-AF1E-C235773FDBFA}" type="slidenum">
              <a:rPr lang="en-US" altLang="en-US"/>
              <a:pPr/>
              <a:t>‹#›</a:t>
            </a:fld>
            <a:endParaRPr lang="en-US" altLang="en-US"/>
          </a:p>
        </p:txBody>
      </p:sp>
    </p:spTree>
    <p:extLst>
      <p:ext uri="{BB962C8B-B14F-4D97-AF65-F5344CB8AC3E}">
        <p14:creationId xmlns:p14="http://schemas.microsoft.com/office/powerpoint/2010/main" val="36628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09600" y="228600"/>
            <a:ext cx="7239000" cy="10668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6002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381000" y="6324600"/>
            <a:ext cx="2819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ahoma" charset="0"/>
                <a:ea typeface="+mn-ea"/>
              </a:defRPr>
            </a:lvl1pPr>
          </a:lstStyle>
          <a:p>
            <a:pPr>
              <a:defRPr/>
            </a:pPr>
            <a:endParaRPr lang="en-US"/>
          </a:p>
        </p:txBody>
      </p:sp>
      <p:sp>
        <p:nvSpPr>
          <p:cNvPr id="4101" name="Rectangle 5"/>
          <p:cNvSpPr>
            <a:spLocks noGrp="1" noChangeArrowheads="1"/>
          </p:cNvSpPr>
          <p:nvPr>
            <p:ph type="ftr" sz="quarter" idx="3"/>
          </p:nvPr>
        </p:nvSpPr>
        <p:spPr bwMode="auto">
          <a:xfrm>
            <a:off x="3352800" y="6324600"/>
            <a:ext cx="2667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ltLang="en-US"/>
              <a:t>Copyright © Texas Education Agency, 2013. All rights reserved.</a:t>
            </a:r>
          </a:p>
        </p:txBody>
      </p:sp>
      <p:sp>
        <p:nvSpPr>
          <p:cNvPr id="4102" name="Rectangle 6"/>
          <p:cNvSpPr>
            <a:spLocks noGrp="1" noChangeArrowheads="1"/>
          </p:cNvSpPr>
          <p:nvPr>
            <p:ph type="sldNum" sz="quarter" idx="4"/>
          </p:nvPr>
        </p:nvSpPr>
        <p:spPr bwMode="auto">
          <a:xfrm>
            <a:off x="6172200" y="6305550"/>
            <a:ext cx="2514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A7A1AD-413B-41C2-ABF3-90772B0C797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0" r:id="rId1"/>
    <p:sldLayoutId id="2147483775" r:id="rId2"/>
    <p:sldLayoutId id="2147483776" r:id="rId3"/>
    <p:sldLayoutId id="2147483777" r:id="rId4"/>
    <p:sldLayoutId id="2147483778" r:id="rId5"/>
    <p:sldLayoutId id="2147483779" r:id="rId6"/>
    <p:sldLayoutId id="2147483781" r:id="rId7"/>
    <p:sldLayoutId id="2147483782" r:id="rId8"/>
    <p:sldLayoutId id="2147483783" r:id="rId9"/>
    <p:sldLayoutId id="2147483784" r:id="rId10"/>
    <p:sldLayoutId id="2147483785" r:id="rId11"/>
  </p:sldLayoutIdLst>
  <p:hf hdr="0" dt="0"/>
  <p:txStyles>
    <p:titleStyle>
      <a:lvl1pPr algn="l" rtl="0" eaLnBrk="0" fontAlgn="base" hangingPunct="0">
        <a:spcBef>
          <a:spcPct val="0"/>
        </a:spcBef>
        <a:spcAft>
          <a:spcPct val="0"/>
        </a:spcAft>
        <a:defRPr sz="3800" b="1">
          <a:solidFill>
            <a:schemeClr val="tx2"/>
          </a:solidFill>
          <a:latin typeface="+mj-lt"/>
          <a:ea typeface="ＭＳ Ｐゴシック" pitchFamily="-105" charset="-128"/>
          <a:cs typeface="+mj-cs"/>
        </a:defRPr>
      </a:lvl1pPr>
      <a:lvl2pPr algn="l" rtl="0" eaLnBrk="0" fontAlgn="base" hangingPunct="0">
        <a:spcBef>
          <a:spcPct val="0"/>
        </a:spcBef>
        <a:spcAft>
          <a:spcPct val="0"/>
        </a:spcAft>
        <a:defRPr sz="3800" b="1">
          <a:solidFill>
            <a:schemeClr val="tx2"/>
          </a:solidFill>
          <a:latin typeface="Arial" charset="0"/>
          <a:ea typeface="ＭＳ Ｐゴシック" pitchFamily="-105" charset="-128"/>
        </a:defRPr>
      </a:lvl2pPr>
      <a:lvl3pPr algn="l" rtl="0" eaLnBrk="0" fontAlgn="base" hangingPunct="0">
        <a:spcBef>
          <a:spcPct val="0"/>
        </a:spcBef>
        <a:spcAft>
          <a:spcPct val="0"/>
        </a:spcAft>
        <a:defRPr sz="3800" b="1">
          <a:solidFill>
            <a:schemeClr val="tx2"/>
          </a:solidFill>
          <a:latin typeface="Arial" charset="0"/>
          <a:ea typeface="ＭＳ Ｐゴシック" pitchFamily="-105" charset="-128"/>
        </a:defRPr>
      </a:lvl3pPr>
      <a:lvl4pPr algn="l" rtl="0" eaLnBrk="0" fontAlgn="base" hangingPunct="0">
        <a:spcBef>
          <a:spcPct val="0"/>
        </a:spcBef>
        <a:spcAft>
          <a:spcPct val="0"/>
        </a:spcAft>
        <a:defRPr sz="3800" b="1">
          <a:solidFill>
            <a:schemeClr val="tx2"/>
          </a:solidFill>
          <a:latin typeface="Arial" charset="0"/>
          <a:ea typeface="ＭＳ Ｐゴシック" pitchFamily="-105" charset="-128"/>
        </a:defRPr>
      </a:lvl4pPr>
      <a:lvl5pPr algn="l" rtl="0" eaLnBrk="0" fontAlgn="base" hangingPunct="0">
        <a:spcBef>
          <a:spcPct val="0"/>
        </a:spcBef>
        <a:spcAft>
          <a:spcPct val="0"/>
        </a:spcAft>
        <a:defRPr sz="3800" b="1">
          <a:solidFill>
            <a:schemeClr val="tx2"/>
          </a:solidFill>
          <a:latin typeface="Arial" charset="0"/>
          <a:ea typeface="ＭＳ Ｐゴシック" pitchFamily="-105" charset="-128"/>
        </a:defRPr>
      </a:lvl5pPr>
      <a:lvl6pPr marL="457200" algn="l" rtl="0" eaLnBrk="1" fontAlgn="base" hangingPunct="1">
        <a:spcBef>
          <a:spcPct val="0"/>
        </a:spcBef>
        <a:spcAft>
          <a:spcPct val="0"/>
        </a:spcAft>
        <a:defRPr sz="3800" b="1">
          <a:solidFill>
            <a:schemeClr val="tx2"/>
          </a:solidFill>
          <a:latin typeface="Arial" charset="0"/>
        </a:defRPr>
      </a:lvl6pPr>
      <a:lvl7pPr marL="914400" algn="l" rtl="0" eaLnBrk="1" fontAlgn="base" hangingPunct="1">
        <a:spcBef>
          <a:spcPct val="0"/>
        </a:spcBef>
        <a:spcAft>
          <a:spcPct val="0"/>
        </a:spcAft>
        <a:defRPr sz="3800" b="1">
          <a:solidFill>
            <a:schemeClr val="tx2"/>
          </a:solidFill>
          <a:latin typeface="Arial" charset="0"/>
        </a:defRPr>
      </a:lvl7pPr>
      <a:lvl8pPr marL="1371600" algn="l" rtl="0" eaLnBrk="1" fontAlgn="base" hangingPunct="1">
        <a:spcBef>
          <a:spcPct val="0"/>
        </a:spcBef>
        <a:spcAft>
          <a:spcPct val="0"/>
        </a:spcAft>
        <a:defRPr sz="3800" b="1">
          <a:solidFill>
            <a:schemeClr val="tx2"/>
          </a:solidFill>
          <a:latin typeface="Arial" charset="0"/>
        </a:defRPr>
      </a:lvl8pPr>
      <a:lvl9pPr marL="1828800" algn="l" rtl="0" eaLnBrk="1" fontAlgn="base" hangingPunct="1">
        <a:spcBef>
          <a:spcPct val="0"/>
        </a:spcBef>
        <a:spcAft>
          <a:spcPct val="0"/>
        </a:spcAft>
        <a:defRPr sz="38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32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32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32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3200">
          <a:solidFill>
            <a:schemeClr val="tx1"/>
          </a:solidFill>
          <a:latin typeface="+mn-lt"/>
          <a:ea typeface="ＭＳ Ｐゴシック" pitchFamily="-105" charset="-128"/>
        </a:defRPr>
      </a:lvl5pPr>
      <a:lvl6pPr marL="2514600" indent="-228600" algn="l" rtl="0" eaLnBrk="1" fontAlgn="base" hangingPunct="1">
        <a:spcBef>
          <a:spcPct val="20000"/>
        </a:spcBef>
        <a:spcAft>
          <a:spcPct val="0"/>
        </a:spcAft>
        <a:buChar char="»"/>
        <a:defRPr sz="3200">
          <a:solidFill>
            <a:schemeClr val="tx1"/>
          </a:solidFill>
          <a:latin typeface="+mn-lt"/>
        </a:defRPr>
      </a:lvl6pPr>
      <a:lvl7pPr marL="2971800" indent="-228600" algn="l" rtl="0" eaLnBrk="1" fontAlgn="base" hangingPunct="1">
        <a:spcBef>
          <a:spcPct val="20000"/>
        </a:spcBef>
        <a:spcAft>
          <a:spcPct val="0"/>
        </a:spcAft>
        <a:buChar char="»"/>
        <a:defRPr sz="3200">
          <a:solidFill>
            <a:schemeClr val="tx1"/>
          </a:solidFill>
          <a:latin typeface="+mn-lt"/>
        </a:defRPr>
      </a:lvl7pPr>
      <a:lvl8pPr marL="3429000" indent="-228600" algn="l" rtl="0" eaLnBrk="1" fontAlgn="base" hangingPunct="1">
        <a:spcBef>
          <a:spcPct val="20000"/>
        </a:spcBef>
        <a:spcAft>
          <a:spcPct val="0"/>
        </a:spcAft>
        <a:buChar char="»"/>
        <a:defRPr sz="3200">
          <a:solidFill>
            <a:schemeClr val="tx1"/>
          </a:solidFill>
          <a:latin typeface="+mn-lt"/>
        </a:defRPr>
      </a:lvl8pPr>
      <a:lvl9pPr marL="3886200" indent="-228600" algn="l" rtl="0" eaLnBrk="1" fontAlgn="base" hangingPunct="1">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ffectLst>
            <a:outerShdw blurRad="63500" dist="17961" dir="8100000" algn="ctr" rotWithShape="0">
              <a:schemeClr val="bg2"/>
            </a:outerShdw>
          </a:effectLst>
        </p:spPr>
        <p:txBody>
          <a:bodyPr/>
          <a:lstStyle/>
          <a:p>
            <a:pPr eaLnBrk="1" hangingPunct="1">
              <a:defRPr/>
            </a:pPr>
            <a:r>
              <a:rPr lang="en-US" dirty="0" smtClean="0">
                <a:latin typeface="Calibri"/>
                <a:ea typeface="+mj-ea"/>
                <a:cs typeface="Calibri"/>
              </a:rPr>
              <a:t>When Consideration</a:t>
            </a:r>
          </a:p>
        </p:txBody>
      </p:sp>
      <p:sp>
        <p:nvSpPr>
          <p:cNvPr id="2051" name="Rectangle 3"/>
          <p:cNvSpPr>
            <a:spLocks noGrp="1" noChangeArrowheads="1"/>
          </p:cNvSpPr>
          <p:nvPr>
            <p:ph type="subTitle" idx="1"/>
          </p:nvPr>
        </p:nvSpPr>
        <p:spPr>
          <a:effectLst>
            <a:outerShdw blurRad="63500" dist="12700" dir="5400000" algn="ctr" rotWithShape="0">
              <a:schemeClr val="bg2"/>
            </a:outerShdw>
          </a:effectLst>
        </p:spPr>
        <p:txBody>
          <a:bodyPr/>
          <a:lstStyle/>
          <a:p>
            <a:pPr eaLnBrk="1" hangingPunct="1">
              <a:defRPr/>
            </a:pPr>
            <a:r>
              <a:rPr lang="en-US" sz="4000" dirty="0" smtClean="0">
                <a:latin typeface="Calibri"/>
                <a:ea typeface="+mn-ea"/>
                <a:cs typeface="Calibri"/>
              </a:rPr>
              <a:t>Is Not Required</a:t>
            </a:r>
          </a:p>
        </p:txBody>
      </p:sp>
      <p:sp>
        <p:nvSpPr>
          <p:cNvPr id="14340" name="Footer Placeholder 5"/>
          <p:cNvSpPr>
            <a:spLocks noGrp="1"/>
          </p:cNvSpPr>
          <p:nvPr>
            <p:ph type="ftr" sz="quarter" idx="11"/>
          </p:nvPr>
        </p:nvSpPr>
        <p:spPr>
          <a:xfrm>
            <a:off x="1828800" y="6400800"/>
            <a:ext cx="571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solidFill>
                  <a:schemeClr val="tx2"/>
                </a:solidFill>
                <a:latin typeface="Calibri" pitchFamily="-105" charset="0"/>
              </a:rPr>
              <a:t>Copyright © Texas Education Agency, 2013.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1"/>
          </p:nvPr>
        </p:nvSpPr>
        <p:spPr>
          <a:xfrm>
            <a:off x="1524000" y="6324600"/>
            <a:ext cx="6019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
        <p:nvSpPr>
          <p:cNvPr id="1638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7DDEC5FE-B7CB-4AB5-A386-86DA8967DE78}" type="slidenum">
              <a:rPr lang="en-US" altLang="en-US" sz="1400"/>
              <a:pPr/>
              <a:t>2</a:t>
            </a:fld>
            <a:endParaRPr lang="en-US" altLang="en-US" sz="1400"/>
          </a:p>
        </p:txBody>
      </p:sp>
      <p:sp>
        <p:nvSpPr>
          <p:cNvPr id="16388" name="Rectangle 1"/>
          <p:cNvSpPr>
            <a:spLocks noChangeArrowheads="1"/>
          </p:cNvSpPr>
          <p:nvPr/>
        </p:nvSpPr>
        <p:spPr bwMode="auto">
          <a:xfrm>
            <a:off x="685800" y="1600200"/>
            <a:ext cx="80772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eaLnBrk="1" hangingPunct="1"/>
            <a:r>
              <a:rPr lang="en-US" altLang="en-US" sz="1200" i="1">
                <a:solidFill>
                  <a:srgbClr val="000000"/>
                </a:solidFill>
                <a:latin typeface="Arial" charset="0"/>
                <a:ea typeface="Calibri" pitchFamily="-105" charset="0"/>
                <a:cs typeface="Arial" charset="0"/>
              </a:rPr>
              <a:t> Copyright and Terms of Service</a:t>
            </a:r>
          </a:p>
          <a:p>
            <a:pPr eaLnBrk="1" hangingPunct="1"/>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Arial" charset="0"/>
                <a:ea typeface="Calibri" pitchFamily="-105" charset="0"/>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endParaRPr lang="en-US" altLang="en-US" sz="1800">
              <a:solidFill>
                <a:srgbClr val="000000"/>
              </a:solidFill>
              <a:latin typeface="Times New Roman" pitchFamily="-105" charset="-52"/>
              <a:ea typeface="Calibri" pitchFamily="-105" charset="0"/>
            </a:endParaRPr>
          </a:p>
          <a:p>
            <a:pPr>
              <a:buFontTx/>
              <a:buAutoNum type="arabicParenR"/>
            </a:pPr>
            <a:r>
              <a:rPr lang="en-US" altLang="en-US" sz="1200" i="1">
                <a:solidFill>
                  <a:srgbClr val="000000"/>
                </a:solidFill>
                <a:latin typeface="Arial" charset="0"/>
                <a:ea typeface="Calibri" pitchFamily="-105" charset="0"/>
                <a:cs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Arial" charset="0"/>
                <a:ea typeface="Calibri" pitchFamily="-105" charset="0"/>
                <a:cs typeface="Arial" charset="0"/>
              </a:rPr>
              <a:t>2) Residents of the state of Texas may reproduce and use copies of the Materials and Related Materials for individual personal use only without obtaining written permission of the Texas Education Agency;</a:t>
            </a:r>
          </a:p>
          <a:p>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Arial" charset="0"/>
                <a:ea typeface="Calibri" pitchFamily="-105" charset="0"/>
                <a:cs typeface="Arial" charset="0"/>
              </a:rPr>
              <a:t>3) Any portion reproduced must be reproduced in its entirety and remain unedited, unaltered and unchanged in any way;</a:t>
            </a:r>
          </a:p>
          <a:p>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Arial" charset="0"/>
                <a:ea typeface="Calibri" pitchFamily="-105" charset="0"/>
                <a:cs typeface="Arial" charset="0"/>
              </a:rPr>
              <a:t>4) No monetary charge can be made for the reproduced materials or any document containing them; however, a reasonable charge to cover only the cost of reproduction and distribution may be charged.</a:t>
            </a:r>
            <a:endParaRPr lang="en-US" altLang="en-US" sz="1800">
              <a:solidFill>
                <a:srgbClr val="000000"/>
              </a:solidFill>
              <a:latin typeface="Times New Roman" pitchFamily="-105" charset="-52"/>
              <a:ea typeface="Calibri" pitchFamily="-105" charset="0"/>
            </a:endParaRPr>
          </a:p>
          <a:p>
            <a:r>
              <a:rPr lang="en-US" altLang="en-US" sz="1200" i="1">
                <a:solidFill>
                  <a:srgbClr val="000000"/>
                </a:solidFill>
                <a:latin typeface="Arial" charset="0"/>
                <a:ea typeface="Calibri" pitchFamily="-105" charset="0"/>
                <a:cs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endParaRPr lang="en-US" altLang="en-US" sz="280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defRPr/>
            </a:pPr>
            <a:r>
              <a:rPr lang="en-US" sz="4000" dirty="0" smtClean="0">
                <a:latin typeface="Calibri"/>
                <a:ea typeface="+mj-ea"/>
                <a:cs typeface="Calibri"/>
              </a:rPr>
              <a:t>Exceptions to Consideration Requirements</a:t>
            </a:r>
          </a:p>
        </p:txBody>
      </p:sp>
      <p:sp>
        <p:nvSpPr>
          <p:cNvPr id="4099" name="Rectangle 3"/>
          <p:cNvSpPr>
            <a:spLocks noGrp="1" noChangeArrowheads="1"/>
          </p:cNvSpPr>
          <p:nvPr>
            <p:ph idx="1"/>
          </p:nvPr>
        </p:nvSpPr>
        <p:spPr>
          <a:xfrm>
            <a:off x="381000" y="1600200"/>
            <a:ext cx="8382000" cy="1600200"/>
          </a:xfrm>
          <a:ln>
            <a:miter lim="800000"/>
            <a:headEnd/>
            <a:tailEnd/>
          </a:ln>
        </p:spPr>
        <p:txBody>
          <a:bodyPr/>
          <a:lstStyle/>
          <a:p>
            <a:pPr eaLnBrk="1" hangingPunct="1">
              <a:defRPr/>
            </a:pPr>
            <a:r>
              <a:rPr lang="en-US" sz="2800" dirty="0" smtClean="0">
                <a:latin typeface="Calibri"/>
                <a:ea typeface="+mn-ea"/>
                <a:cs typeface="Calibri"/>
              </a:rPr>
              <a:t>Promises to Charitable Organizations</a:t>
            </a:r>
          </a:p>
          <a:p>
            <a:pPr lvl="1" eaLnBrk="1" hangingPunct="1">
              <a:buFont typeface="Wingdings" pitchFamily="2" charset="2"/>
              <a:buChar char="ü"/>
              <a:defRPr/>
            </a:pPr>
            <a:r>
              <a:rPr lang="en-US" sz="2800" i="1" u="sng" dirty="0" smtClean="0">
                <a:latin typeface="Calibri"/>
                <a:cs typeface="Calibri"/>
              </a:rPr>
              <a:t>Pledges</a:t>
            </a:r>
            <a:r>
              <a:rPr lang="en-US" sz="2800" dirty="0" smtClean="0">
                <a:latin typeface="Calibri"/>
                <a:cs typeface="Calibri"/>
              </a:rPr>
              <a:t> (promises to pay future amounts)</a:t>
            </a:r>
          </a:p>
          <a:p>
            <a:pPr lvl="1" eaLnBrk="1" hangingPunct="1">
              <a:buFont typeface="Wingdings" pitchFamily="2" charset="2"/>
              <a:buChar char="ü"/>
              <a:defRPr/>
            </a:pPr>
            <a:r>
              <a:rPr lang="en-US" sz="2800" i="1" u="sng" dirty="0" smtClean="0">
                <a:latin typeface="Calibri"/>
                <a:cs typeface="Calibri"/>
              </a:rPr>
              <a:t>Contributions</a:t>
            </a:r>
            <a:r>
              <a:rPr lang="en-US" sz="2800" dirty="0" smtClean="0">
                <a:latin typeface="Calibri"/>
                <a:cs typeface="Calibri"/>
              </a:rPr>
              <a:t> or Completed Gifts</a:t>
            </a:r>
          </a:p>
          <a:p>
            <a:pPr lvl="8">
              <a:defRPr/>
            </a:pPr>
            <a:endParaRPr lang="en-US" dirty="0" smtClean="0">
              <a:latin typeface="Calibri"/>
              <a:cs typeface="Calibri"/>
            </a:endParaRPr>
          </a:p>
        </p:txBody>
      </p:sp>
      <p:pic>
        <p:nvPicPr>
          <p:cNvPr id="17412" name="Picture 5" descr="charitable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19200" y="3124200"/>
            <a:ext cx="2286000" cy="31988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TextBox 7"/>
          <p:cNvSpPr txBox="1">
            <a:spLocks noChangeArrowheads="1"/>
          </p:cNvSpPr>
          <p:nvPr/>
        </p:nvSpPr>
        <p:spPr bwMode="auto">
          <a:xfrm>
            <a:off x="4191000" y="3200400"/>
            <a:ext cx="45720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buFont typeface="Wingdings" pitchFamily="-105" charset="2"/>
              <a:buChar char="ü"/>
            </a:pPr>
            <a:r>
              <a:rPr lang="en-US" altLang="en-US" sz="2800">
                <a:latin typeface="Calibri" pitchFamily="-105" charset="0"/>
                <a:ea typeface="Arial" charset="0"/>
                <a:cs typeface="Calibri" pitchFamily="-105" charset="0"/>
              </a:rPr>
              <a:t> </a:t>
            </a:r>
            <a:r>
              <a:rPr lang="en-US" altLang="en-US" sz="2800" i="1" u="sng">
                <a:latin typeface="Calibri" pitchFamily="-105" charset="0"/>
                <a:ea typeface="Arial" charset="0"/>
                <a:cs typeface="Calibri" pitchFamily="-105" charset="0"/>
              </a:rPr>
              <a:t>Party who makes the Gift </a:t>
            </a:r>
            <a:r>
              <a:rPr lang="en-US" altLang="en-US" sz="2800">
                <a:latin typeface="Calibri" pitchFamily="-105" charset="0"/>
                <a:ea typeface="Arial" charset="0"/>
                <a:cs typeface="Calibri" pitchFamily="-105" charset="0"/>
              </a:rPr>
              <a:t>receives nothing in return. Courts enforce promises (pledges) when the charity states a specific use for the money and acts in reliance on the pledge.</a:t>
            </a:r>
          </a:p>
        </p:txBody>
      </p:sp>
      <p:sp>
        <p:nvSpPr>
          <p:cNvPr id="174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08987406-7F06-4F55-BB30-999C98B90025}" type="slidenum">
              <a:rPr lang="en-US" altLang="en-US" sz="1400"/>
              <a:pPr/>
              <a:t>3</a:t>
            </a:fld>
            <a:endParaRPr lang="en-US" altLang="en-US" sz="1400"/>
          </a:p>
        </p:txBody>
      </p:sp>
      <p:sp>
        <p:nvSpPr>
          <p:cNvPr id="17415" name="Footer Placeholder 8"/>
          <p:cNvSpPr>
            <a:spLocks noGrp="1"/>
          </p:cNvSpPr>
          <p:nvPr>
            <p:ph type="ftr" sz="quarter" idx="11"/>
          </p:nvPr>
        </p:nvSpPr>
        <p:spPr>
          <a:xfrm>
            <a:off x="1905000" y="6324600"/>
            <a:ext cx="5410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Promises Covered by the UCC</a:t>
            </a:r>
          </a:p>
        </p:txBody>
      </p:sp>
      <p:sp>
        <p:nvSpPr>
          <p:cNvPr id="5123" name="Rectangle 3"/>
          <p:cNvSpPr>
            <a:spLocks noGrp="1" noChangeArrowheads="1"/>
          </p:cNvSpPr>
          <p:nvPr>
            <p:ph idx="1"/>
          </p:nvPr>
        </p:nvSpPr>
        <p:spPr>
          <a:xfrm>
            <a:off x="4648200" y="4114800"/>
            <a:ext cx="4191000" cy="1676400"/>
          </a:xfrm>
        </p:spPr>
        <p:txBody>
          <a:bodyPr/>
          <a:lstStyle/>
          <a:p>
            <a:pPr eaLnBrk="1" hangingPunct="1">
              <a:buFontTx/>
              <a:buNone/>
            </a:pPr>
            <a:r>
              <a:rPr lang="en-US" altLang="en-US" sz="2400" smtClean="0">
                <a:latin typeface="Calibri" pitchFamily="-105" charset="0"/>
              </a:rPr>
              <a:t>   </a:t>
            </a:r>
            <a:r>
              <a:rPr lang="en-US" altLang="en-US" sz="2400" b="1" i="1" u="sng" smtClean="0">
                <a:latin typeface="Calibri" pitchFamily="-105" charset="0"/>
              </a:rPr>
              <a:t>Firm Offers </a:t>
            </a:r>
            <a:r>
              <a:rPr lang="en-US" altLang="en-US" sz="2400" i="1" u="sng" smtClean="0">
                <a:latin typeface="Calibri" pitchFamily="-105" charset="0"/>
              </a:rPr>
              <a:t>- </a:t>
            </a:r>
            <a:r>
              <a:rPr lang="en-US" altLang="en-US" sz="2400" smtClean="0">
                <a:latin typeface="Calibri" pitchFamily="-105" charset="0"/>
              </a:rPr>
              <a:t>offer is open for the time stipulated or up to three months</a:t>
            </a:r>
          </a:p>
          <a:p>
            <a:pPr lvl="1" eaLnBrk="1" hangingPunct="1">
              <a:buFontTx/>
              <a:buNone/>
            </a:pPr>
            <a:endParaRPr lang="en-US" altLang="en-US" smtClean="0">
              <a:latin typeface="Calibri" pitchFamily="-105" charset="0"/>
            </a:endParaRPr>
          </a:p>
        </p:txBody>
      </p:sp>
      <p:pic>
        <p:nvPicPr>
          <p:cNvPr id="19460" name="Picture 3" descr="calendar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6400" y="1905000"/>
            <a:ext cx="2735263" cy="19050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25" name="TextBox 4"/>
          <p:cNvSpPr txBox="1">
            <a:spLocks noChangeArrowheads="1"/>
          </p:cNvSpPr>
          <p:nvPr/>
        </p:nvSpPr>
        <p:spPr bwMode="auto">
          <a:xfrm>
            <a:off x="457200" y="1828800"/>
            <a:ext cx="4038600" cy="3478213"/>
          </a:xfrm>
          <a:prstGeom prst="rect">
            <a:avLst/>
          </a:prstGeom>
          <a:solidFill>
            <a:schemeClr val="bg1">
              <a:lumMod val="75000"/>
            </a:schemeClr>
          </a:solidFill>
          <a:ln w="38100">
            <a:solidFill>
              <a:schemeClr val="tx1"/>
            </a:solidFill>
            <a:miter lim="800000"/>
            <a:headEnd/>
            <a:tailEnd/>
          </a:ln>
        </p:spPr>
        <p:txBody>
          <a:bodyPr>
            <a:spAutoFit/>
          </a:bodyPr>
          <a:lstStyle/>
          <a:p>
            <a:pPr eaLnBrk="1" hangingPunct="1">
              <a:defRPr/>
            </a:pPr>
            <a:r>
              <a:rPr lang="en-US" sz="2800" b="1" i="1" u="sng" dirty="0">
                <a:latin typeface="Calibri"/>
                <a:ea typeface="+mn-ea"/>
                <a:cs typeface="Calibri"/>
              </a:rPr>
              <a:t>Modifications</a:t>
            </a:r>
          </a:p>
          <a:p>
            <a:pPr lvl="1" eaLnBrk="1" hangingPunct="1">
              <a:defRPr/>
            </a:pPr>
            <a:r>
              <a:rPr lang="en-US" sz="2400" b="1" dirty="0">
                <a:latin typeface="Calibri"/>
                <a:ea typeface="+mn-ea"/>
                <a:cs typeface="Calibri"/>
              </a:rPr>
              <a:t>Common law -</a:t>
            </a:r>
            <a:r>
              <a:rPr lang="en-US" sz="2400" dirty="0">
                <a:latin typeface="Calibri"/>
                <a:ea typeface="+mn-ea"/>
                <a:cs typeface="Calibri"/>
              </a:rPr>
              <a:t>modification of a contract needs consideration</a:t>
            </a:r>
          </a:p>
          <a:p>
            <a:pPr lvl="1" eaLnBrk="1" hangingPunct="1">
              <a:defRPr/>
            </a:pPr>
            <a:r>
              <a:rPr lang="en-US" sz="2400" b="1" dirty="0">
                <a:latin typeface="Calibri"/>
                <a:ea typeface="+mn-ea"/>
                <a:cs typeface="Calibri"/>
              </a:rPr>
              <a:t>UCC - good-faith agreement</a:t>
            </a:r>
            <a:r>
              <a:rPr lang="en-US" sz="2400" dirty="0">
                <a:latin typeface="Calibri"/>
                <a:ea typeface="+mn-ea"/>
                <a:cs typeface="Calibri"/>
              </a:rPr>
              <a:t> that modifies an existing contract for the sale of goods needs no new consideration</a:t>
            </a:r>
          </a:p>
        </p:txBody>
      </p:sp>
      <p:sp>
        <p:nvSpPr>
          <p:cNvPr id="1946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D86165D-37D1-4873-8AF5-31054304583C}" type="slidenum">
              <a:rPr lang="en-US" altLang="en-US" sz="1400"/>
              <a:pPr/>
              <a:t>4</a:t>
            </a:fld>
            <a:endParaRPr lang="en-US" altLang="en-US" sz="1400"/>
          </a:p>
        </p:txBody>
      </p:sp>
      <p:sp>
        <p:nvSpPr>
          <p:cNvPr id="19463" name="Footer Placeholder 7"/>
          <p:cNvSpPr>
            <a:spLocks noGrp="1"/>
          </p:cNvSpPr>
          <p:nvPr>
            <p:ph type="ftr" sz="quarter" idx="11"/>
          </p:nvPr>
        </p:nvSpPr>
        <p:spPr>
          <a:xfrm>
            <a:off x="1447800" y="6324600"/>
            <a:ext cx="64008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 calcmode="lin" valueType="num">
                                      <p:cBhvr additive="base">
                                        <p:cTn id="13"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Promises Barred from Collection by Statute</a:t>
            </a:r>
          </a:p>
        </p:txBody>
      </p:sp>
      <p:sp>
        <p:nvSpPr>
          <p:cNvPr id="6147" name="Rectangle 3"/>
          <p:cNvSpPr>
            <a:spLocks noGrp="1" noChangeArrowheads="1"/>
          </p:cNvSpPr>
          <p:nvPr>
            <p:ph idx="1"/>
          </p:nvPr>
        </p:nvSpPr>
        <p:spPr/>
        <p:txBody>
          <a:bodyPr/>
          <a:lstStyle/>
          <a:p>
            <a:pPr eaLnBrk="1" hangingPunct="1">
              <a:lnSpc>
                <a:spcPct val="90000"/>
              </a:lnSpc>
            </a:pPr>
            <a:r>
              <a:rPr lang="en-US" altLang="en-US" sz="2800" i="1" u="sng" smtClean="0">
                <a:latin typeface="Calibri" pitchFamily="-105" charset="0"/>
              </a:rPr>
              <a:t>Statute of Limitations - </a:t>
            </a:r>
            <a:r>
              <a:rPr lang="en-US" altLang="en-US" sz="2800" smtClean="0">
                <a:latin typeface="Calibri" pitchFamily="-105" charset="0"/>
              </a:rPr>
              <a:t>states a time limit for bringing a lawsuit (for breach of contract - three years)</a:t>
            </a:r>
          </a:p>
          <a:p>
            <a:pPr eaLnBrk="1" hangingPunct="1">
              <a:lnSpc>
                <a:spcPct val="90000"/>
              </a:lnSpc>
            </a:pPr>
            <a:r>
              <a:rPr lang="en-US" altLang="en-US" sz="2800" i="1" u="sng" smtClean="0">
                <a:latin typeface="Calibri" pitchFamily="-105" charset="0"/>
              </a:rPr>
              <a:t>Debts Discharged in Bankruptcy</a:t>
            </a:r>
          </a:p>
          <a:p>
            <a:pPr lvl="1" eaLnBrk="1" hangingPunct="1">
              <a:lnSpc>
                <a:spcPct val="90000"/>
              </a:lnSpc>
            </a:pPr>
            <a:r>
              <a:rPr lang="en-US" altLang="en-US" sz="2400" smtClean="0">
                <a:latin typeface="Calibri" pitchFamily="-105" charset="0"/>
              </a:rPr>
              <a:t>Obligation may be reaffirmed by a promise of the debtor</a:t>
            </a:r>
          </a:p>
          <a:p>
            <a:pPr lvl="1" eaLnBrk="1" hangingPunct="1">
              <a:lnSpc>
                <a:spcPct val="90000"/>
              </a:lnSpc>
            </a:pPr>
            <a:r>
              <a:rPr lang="en-US" altLang="en-US" sz="2400" smtClean="0">
                <a:latin typeface="Calibri" pitchFamily="-105" charset="0"/>
              </a:rPr>
              <a:t>Usually when debtor has a co-signer or guaranteed payment on the debt</a:t>
            </a:r>
          </a:p>
          <a:p>
            <a:pPr lvl="1" eaLnBrk="1" hangingPunct="1">
              <a:lnSpc>
                <a:spcPct val="90000"/>
              </a:lnSpc>
            </a:pPr>
            <a:r>
              <a:rPr lang="en-US" altLang="en-US" sz="2400" smtClean="0">
                <a:latin typeface="Calibri" pitchFamily="-105" charset="0"/>
              </a:rPr>
              <a:t>Debts to be reaffirmed have to be listed with the bankruptcy court during the proceeding</a:t>
            </a:r>
          </a:p>
        </p:txBody>
      </p:sp>
      <p:sp>
        <p:nvSpPr>
          <p:cNvPr id="2150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F37F7E2F-1AC2-44EC-96FB-6E3F6DE3560E}" type="slidenum">
              <a:rPr lang="en-US" altLang="en-US" sz="1400"/>
              <a:pPr/>
              <a:t>5</a:t>
            </a:fld>
            <a:endParaRPr lang="en-US" altLang="en-US" sz="1400"/>
          </a:p>
        </p:txBody>
      </p:sp>
      <p:sp>
        <p:nvSpPr>
          <p:cNvPr id="21509" name="Footer Placeholder 5"/>
          <p:cNvSpPr>
            <a:spLocks noGrp="1"/>
          </p:cNvSpPr>
          <p:nvPr>
            <p:ph type="ftr" sz="quarter" idx="11"/>
          </p:nvPr>
        </p:nvSpPr>
        <p:spPr>
          <a:xfrm>
            <a:off x="1676400" y="6324600"/>
            <a:ext cx="58674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p:cTn id="7" dur="10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7">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p:cTn id="13" dur="10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6147">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614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47">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p:cTn id="19" dur="10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6147">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614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47">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p:cTn id="25" dur="10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6147">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614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147">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p:cTn id="31" dur="10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6147">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614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6147">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defRPr/>
            </a:pPr>
            <a:r>
              <a:rPr lang="en-US" smtClean="0">
                <a:latin typeface="Calibri"/>
                <a:ea typeface="+mj-ea"/>
                <a:cs typeface="Calibri"/>
              </a:rPr>
              <a:t>Promissory Estoppel</a:t>
            </a:r>
          </a:p>
        </p:txBody>
      </p:sp>
      <p:sp>
        <p:nvSpPr>
          <p:cNvPr id="7171" name="Rectangle 3"/>
          <p:cNvSpPr>
            <a:spLocks noGrp="1" noChangeArrowheads="1"/>
          </p:cNvSpPr>
          <p:nvPr>
            <p:ph idx="1"/>
          </p:nvPr>
        </p:nvSpPr>
        <p:spPr>
          <a:xfrm>
            <a:off x="304800" y="2057400"/>
            <a:ext cx="8382000" cy="4343400"/>
          </a:xfrm>
        </p:spPr>
        <p:txBody>
          <a:bodyPr/>
          <a:lstStyle/>
          <a:p>
            <a:pPr eaLnBrk="1" hangingPunct="1"/>
            <a:r>
              <a:rPr lang="en-US" altLang="en-US" sz="2400" smtClean="0">
                <a:latin typeface="Calibri" pitchFamily="-105" charset="0"/>
              </a:rPr>
              <a:t>The promisor should reasonably foresee that the    promisee will rely on the promise.</a:t>
            </a:r>
          </a:p>
          <a:p>
            <a:pPr eaLnBrk="1" hangingPunct="1"/>
            <a:r>
              <a:rPr lang="en-US" altLang="en-US" sz="2400" smtClean="0">
                <a:latin typeface="Calibri" pitchFamily="-105" charset="0"/>
              </a:rPr>
              <a:t>The promisee does act in reliance on the promise.</a:t>
            </a:r>
          </a:p>
          <a:p>
            <a:pPr eaLnBrk="1" hangingPunct="1"/>
            <a:r>
              <a:rPr lang="en-US" altLang="en-US" sz="2400" smtClean="0">
                <a:latin typeface="Calibri" pitchFamily="-105" charset="0"/>
              </a:rPr>
              <a:t>The promisee would suffer a substantial </a:t>
            </a:r>
          </a:p>
          <a:p>
            <a:pPr eaLnBrk="1" hangingPunct="1">
              <a:buFontTx/>
              <a:buNone/>
            </a:pPr>
            <a:r>
              <a:rPr lang="en-US" altLang="en-US" sz="2400" smtClean="0">
                <a:latin typeface="Calibri" pitchFamily="-105" charset="0"/>
              </a:rPr>
              <a:t>     economic loss if the promise is not enforced</a:t>
            </a:r>
          </a:p>
          <a:p>
            <a:pPr eaLnBrk="1" hangingPunct="1"/>
            <a:r>
              <a:rPr lang="en-US" altLang="en-US" sz="2400" smtClean="0">
                <a:latin typeface="Calibri" pitchFamily="-105" charset="0"/>
              </a:rPr>
              <a:t>Injustice can be avoided only by</a:t>
            </a:r>
          </a:p>
          <a:p>
            <a:pPr eaLnBrk="1" hangingPunct="1">
              <a:buFontTx/>
              <a:buNone/>
            </a:pPr>
            <a:r>
              <a:rPr lang="en-US" altLang="en-US" sz="2400" smtClean="0">
                <a:latin typeface="Calibri" pitchFamily="-105" charset="0"/>
              </a:rPr>
              <a:t>     enforcement of the promise.</a:t>
            </a:r>
          </a:p>
          <a:p>
            <a:pPr eaLnBrk="1" hangingPunct="1"/>
            <a:endParaRPr lang="en-US" altLang="en-US" sz="2400" smtClean="0">
              <a:latin typeface="Calibri" pitchFamily="-105" charset="0"/>
            </a:endParaRPr>
          </a:p>
          <a:p>
            <a:pPr eaLnBrk="1" hangingPunct="1">
              <a:buFontTx/>
              <a:buNone/>
            </a:pPr>
            <a:endParaRPr lang="en-US" altLang="en-US" sz="2400" smtClean="0">
              <a:latin typeface="Calibri" pitchFamily="-105" charset="0"/>
            </a:endParaRPr>
          </a:p>
          <a:p>
            <a:pPr eaLnBrk="1" hangingPunct="1">
              <a:buFontTx/>
              <a:buNone/>
            </a:pPr>
            <a:endParaRPr lang="en-US" altLang="en-US" sz="2400" smtClean="0">
              <a:latin typeface="Calibri" pitchFamily="-105" charset="0"/>
            </a:endParaRPr>
          </a:p>
          <a:p>
            <a:pPr eaLnBrk="1" hangingPunct="1"/>
            <a:endParaRPr lang="en-US" altLang="en-US" smtClean="0">
              <a:latin typeface="Calibri" pitchFamily="-105" charset="0"/>
            </a:endParaRPr>
          </a:p>
          <a:p>
            <a:pPr eaLnBrk="1" hangingPunct="1">
              <a:buFontTx/>
              <a:buNone/>
            </a:pPr>
            <a:endParaRPr lang="en-US" altLang="en-US" sz="1200" smtClean="0">
              <a:latin typeface="Calibri" pitchFamily="-105" charset="0"/>
            </a:endParaRPr>
          </a:p>
        </p:txBody>
      </p:sp>
      <p:pic>
        <p:nvPicPr>
          <p:cNvPr id="7173" name="Picture 4" descr="moneydrain istock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86600" y="3276600"/>
            <a:ext cx="1831975" cy="2133600"/>
          </a:xfrm>
          <a:prstGeom prst="rect">
            <a:avLst/>
          </a:prstGeom>
          <a:solidFill>
            <a:schemeClr val="bg1">
              <a:lumMod val="50000"/>
            </a:schemeClr>
          </a:solidFill>
          <a:ln w="38100">
            <a:solidFill>
              <a:schemeClr val="accent1"/>
            </a:solidFill>
            <a:miter lim="800000"/>
            <a:headEnd/>
            <a:tailEnd/>
          </a:ln>
        </p:spPr>
      </p:pic>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30AA9F58-7818-48A3-B429-18E25FCA2592}" type="slidenum">
              <a:rPr lang="en-US" altLang="en-US" sz="1400"/>
              <a:pPr/>
              <a:t>6</a:t>
            </a:fld>
            <a:endParaRPr lang="en-US" altLang="en-US" sz="1400"/>
          </a:p>
        </p:txBody>
      </p:sp>
      <p:sp>
        <p:nvSpPr>
          <p:cNvPr id="23558" name="Footer Placeholder 6"/>
          <p:cNvSpPr>
            <a:spLocks noGrp="1"/>
          </p:cNvSpPr>
          <p:nvPr>
            <p:ph type="ftr" sz="quarter" idx="11"/>
          </p:nvPr>
        </p:nvSpPr>
        <p:spPr>
          <a:xfrm>
            <a:off x="1676400" y="6324600"/>
            <a:ext cx="5715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 calcmode="lin" valueType="num">
                                      <p:cBhvr additive="base">
                                        <p:cTn id="23"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7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9" fill="hold" nodeType="clickEffect">
                                  <p:stCondLst>
                                    <p:cond delay="0"/>
                                  </p:stCondLst>
                                  <p:childTnLst>
                                    <p:set>
                                      <p:cBhvr>
                                        <p:cTn id="28" dur="1" fill="hold">
                                          <p:stCondLst>
                                            <p:cond delay="0"/>
                                          </p:stCondLst>
                                        </p:cTn>
                                        <p:tgtEl>
                                          <p:spTgt spid="7171">
                                            <p:txEl>
                                              <p:pRg st="4" end="4"/>
                                            </p:txEl>
                                          </p:spTgt>
                                        </p:tgtEl>
                                        <p:attrNameLst>
                                          <p:attrName>style.visibility</p:attrName>
                                        </p:attrNameLst>
                                      </p:cBhvr>
                                      <p:to>
                                        <p:strVal val="visible"/>
                                      </p:to>
                                    </p:set>
                                    <p:anim calcmode="lin" valueType="num">
                                      <p:cBhvr additive="base">
                                        <p:cTn id="29"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71">
                                            <p:txEl>
                                              <p:pRg st="4" end="4"/>
                                            </p:txEl>
                                          </p:spTgt>
                                        </p:tgtEl>
                                        <p:attrNameLst>
                                          <p:attrName>ppt_y</p:attrName>
                                        </p:attrNameLst>
                                      </p:cBhvr>
                                      <p:tavLst>
                                        <p:tav tm="0">
                                          <p:val>
                                            <p:strVal val="0-#ppt_h/2"/>
                                          </p:val>
                                        </p:tav>
                                        <p:tav tm="100000">
                                          <p:val>
                                            <p:strVal val="#ppt_y"/>
                                          </p:val>
                                        </p:tav>
                                      </p:tavLst>
                                    </p:anim>
                                  </p:childTnLst>
                                </p:cTn>
                              </p:par>
                              <p:par>
                                <p:cTn id="31" presetID="2" presetClass="entr" presetSubtype="9" fill="hold" nodeType="withEffect">
                                  <p:stCondLst>
                                    <p:cond delay="0"/>
                                  </p:stCondLst>
                                  <p:childTnLst>
                                    <p:set>
                                      <p:cBhvr>
                                        <p:cTn id="32" dur="1" fill="hold">
                                          <p:stCondLst>
                                            <p:cond delay="0"/>
                                          </p:stCondLst>
                                        </p:cTn>
                                        <p:tgtEl>
                                          <p:spTgt spid="7171">
                                            <p:txEl>
                                              <p:pRg st="5" end="5"/>
                                            </p:txEl>
                                          </p:spTgt>
                                        </p:tgtEl>
                                        <p:attrNameLst>
                                          <p:attrName>style.visibility</p:attrName>
                                        </p:attrNameLst>
                                      </p:cBhvr>
                                      <p:to>
                                        <p:strVal val="visible"/>
                                      </p:to>
                                    </p:set>
                                    <p:anim calcmode="lin" valueType="num">
                                      <p:cBhvr additive="base">
                                        <p:cTn id="33"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7171">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altLang="en-US" sz="4400" smtClean="0">
                <a:latin typeface="Calibri" pitchFamily="-105" charset="0"/>
              </a:rPr>
              <a:t>Assignments</a:t>
            </a:r>
          </a:p>
        </p:txBody>
      </p:sp>
      <p:sp>
        <p:nvSpPr>
          <p:cNvPr id="25603" name="Content Placeholder 2"/>
          <p:cNvSpPr>
            <a:spLocks noGrp="1"/>
          </p:cNvSpPr>
          <p:nvPr>
            <p:ph idx="1"/>
          </p:nvPr>
        </p:nvSpPr>
        <p:spPr>
          <a:xfrm>
            <a:off x="381000" y="1524000"/>
            <a:ext cx="8382000" cy="533400"/>
          </a:xfrm>
        </p:spPr>
        <p:txBody>
          <a:bodyPr/>
          <a:lstStyle/>
          <a:p>
            <a:pPr algn="ctr" eaLnBrk="1" hangingPunct="1">
              <a:buFontTx/>
              <a:buNone/>
            </a:pPr>
            <a:r>
              <a:rPr lang="en-US" altLang="en-US" sz="2800" smtClean="0">
                <a:latin typeface="Calibri" pitchFamily="-105" charset="0"/>
              </a:rPr>
              <a:t>Independent Practice Assignments</a:t>
            </a:r>
          </a:p>
        </p:txBody>
      </p:sp>
      <p:sp>
        <p:nvSpPr>
          <p:cNvPr id="5" name="TextBox 4"/>
          <p:cNvSpPr txBox="1"/>
          <p:nvPr/>
        </p:nvSpPr>
        <p:spPr>
          <a:xfrm>
            <a:off x="914400" y="2438400"/>
            <a:ext cx="7391400" cy="1200150"/>
          </a:xfrm>
          <a:prstGeom prst="rect">
            <a:avLst/>
          </a:prstGeom>
          <a:noFill/>
        </p:spPr>
        <p:txBody>
          <a:bodyPr>
            <a:spAutoFit/>
          </a:bodyPr>
          <a:lstStyle/>
          <a:p>
            <a:pPr>
              <a:buFont typeface="Wingdings" pitchFamily="2" charset="2"/>
              <a:buChar char="Ø"/>
              <a:defRPr/>
            </a:pPr>
            <a:r>
              <a:rPr lang="en-US" sz="2400" dirty="0">
                <a:latin typeface="Calibri"/>
                <a:ea typeface="+mn-ea"/>
                <a:cs typeface="Calibri"/>
              </a:rPr>
              <a:t>Case Studies:</a:t>
            </a:r>
          </a:p>
          <a:p>
            <a:pPr marL="342900" indent="-342900">
              <a:buFontTx/>
              <a:buAutoNum type="arabicPeriod"/>
              <a:defRPr/>
            </a:pPr>
            <a:r>
              <a:rPr lang="en-US" sz="2400" dirty="0">
                <a:latin typeface="Calibri"/>
                <a:ea typeface="+mn-ea"/>
                <a:cs typeface="Calibri"/>
              </a:rPr>
              <a:t>Wholesale Case</a:t>
            </a:r>
          </a:p>
          <a:p>
            <a:pPr marL="342900" indent="-342900">
              <a:buFontTx/>
              <a:buAutoNum type="arabicPeriod"/>
              <a:defRPr/>
            </a:pPr>
            <a:r>
              <a:rPr lang="en-US" sz="2400" dirty="0">
                <a:latin typeface="Calibri"/>
                <a:ea typeface="+mn-ea"/>
                <a:cs typeface="Calibri"/>
              </a:rPr>
              <a:t>Debt Refresher Case</a:t>
            </a:r>
          </a:p>
        </p:txBody>
      </p:sp>
      <p:sp>
        <p:nvSpPr>
          <p:cNvPr id="6" name="TextBox 5"/>
          <p:cNvSpPr txBox="1">
            <a:spLocks noChangeArrowheads="1"/>
          </p:cNvSpPr>
          <p:nvPr/>
        </p:nvSpPr>
        <p:spPr bwMode="auto">
          <a:xfrm>
            <a:off x="990600" y="3962400"/>
            <a:ext cx="7086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pPr>
              <a:buFont typeface="Wingdings" pitchFamily="-105" charset="2"/>
              <a:buChar char="Ø"/>
            </a:pPr>
            <a:r>
              <a:rPr lang="en-US" altLang="en-US">
                <a:latin typeface="Calibri" pitchFamily="-105" charset="0"/>
                <a:ea typeface="Arial" charset="0"/>
                <a:cs typeface="Calibri" pitchFamily="-105" charset="0"/>
              </a:rPr>
              <a:t>PowerPoint Assignment:</a:t>
            </a:r>
          </a:p>
          <a:p>
            <a:r>
              <a:rPr lang="en-US" altLang="en-US">
                <a:latin typeface="Calibri" pitchFamily="-105" charset="0"/>
                <a:ea typeface="Arial" charset="0"/>
                <a:cs typeface="Calibri" pitchFamily="-105" charset="0"/>
              </a:rPr>
              <a:t>Statute of Limitations and Promissory Estoppel</a:t>
            </a:r>
          </a:p>
        </p:txBody>
      </p:sp>
      <p:sp>
        <p:nvSpPr>
          <p:cNvPr id="2560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fld id="{87ADB098-F95B-4763-97E5-DEAEC6C26995}" type="slidenum">
              <a:rPr lang="en-US" altLang="en-US" sz="1400">
                <a:latin typeface="Calibri" pitchFamily="-105" charset="0"/>
              </a:rPr>
              <a:pPr/>
              <a:t>7</a:t>
            </a:fld>
            <a:endParaRPr lang="en-US" altLang="en-US" sz="1400">
              <a:latin typeface="Calibri" pitchFamily="-105" charset="0"/>
            </a:endParaRPr>
          </a:p>
        </p:txBody>
      </p:sp>
      <p:sp>
        <p:nvSpPr>
          <p:cNvPr id="25607" name="Footer Placeholder 7"/>
          <p:cNvSpPr>
            <a:spLocks noGrp="1"/>
          </p:cNvSpPr>
          <p:nvPr>
            <p:ph type="ftr" sz="quarter" idx="11"/>
          </p:nvPr>
        </p:nvSpPr>
        <p:spPr>
          <a:xfrm>
            <a:off x="1752600" y="6324600"/>
            <a:ext cx="57912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105" charset="-52"/>
                <a:ea typeface="ＭＳ Ｐゴシック" pitchFamily="-105" charset="-128"/>
              </a:defRPr>
            </a:lvl1pPr>
            <a:lvl2pPr marL="37931725" indent="-37474525">
              <a:defRPr sz="2400">
                <a:solidFill>
                  <a:schemeClr val="tx1"/>
                </a:solidFill>
                <a:latin typeface="Tahoma" pitchFamily="-105" charset="-52"/>
                <a:ea typeface="ＭＳ Ｐゴシック" pitchFamily="-105" charset="-128"/>
              </a:defRPr>
            </a:lvl2pPr>
            <a:lvl3pPr>
              <a:defRPr sz="2400">
                <a:solidFill>
                  <a:schemeClr val="tx1"/>
                </a:solidFill>
                <a:latin typeface="Tahoma" pitchFamily="-105" charset="-52"/>
                <a:ea typeface="ＭＳ Ｐゴシック" pitchFamily="-105" charset="-128"/>
              </a:defRPr>
            </a:lvl3pPr>
            <a:lvl4pPr>
              <a:defRPr sz="2400">
                <a:solidFill>
                  <a:schemeClr val="tx1"/>
                </a:solidFill>
                <a:latin typeface="Tahoma" pitchFamily="-105" charset="-52"/>
                <a:ea typeface="ＭＳ Ｐゴシック" pitchFamily="-105" charset="-128"/>
              </a:defRPr>
            </a:lvl4pPr>
            <a:lvl5pPr>
              <a:defRPr sz="2400">
                <a:solidFill>
                  <a:schemeClr val="tx1"/>
                </a:solidFill>
                <a:latin typeface="Tahoma" pitchFamily="-105" charset="-52"/>
                <a:ea typeface="ＭＳ Ｐゴシック" pitchFamily="-105" charset="-128"/>
              </a:defRPr>
            </a:lvl5pPr>
            <a:lvl6pPr marL="457200" eaLnBrk="0" fontAlgn="base" hangingPunct="0">
              <a:spcBef>
                <a:spcPct val="0"/>
              </a:spcBef>
              <a:spcAft>
                <a:spcPct val="0"/>
              </a:spcAft>
              <a:defRPr sz="2400">
                <a:solidFill>
                  <a:schemeClr val="tx1"/>
                </a:solidFill>
                <a:latin typeface="Tahoma" pitchFamily="-105" charset="-52"/>
                <a:ea typeface="ＭＳ Ｐゴシック" pitchFamily="-105" charset="-128"/>
              </a:defRPr>
            </a:lvl6pPr>
            <a:lvl7pPr marL="914400" eaLnBrk="0" fontAlgn="base" hangingPunct="0">
              <a:spcBef>
                <a:spcPct val="0"/>
              </a:spcBef>
              <a:spcAft>
                <a:spcPct val="0"/>
              </a:spcAft>
              <a:defRPr sz="2400">
                <a:solidFill>
                  <a:schemeClr val="tx1"/>
                </a:solidFill>
                <a:latin typeface="Tahoma" pitchFamily="-105" charset="-52"/>
                <a:ea typeface="ＭＳ Ｐゴシック" pitchFamily="-105" charset="-128"/>
              </a:defRPr>
            </a:lvl7pPr>
            <a:lvl8pPr marL="1371600" eaLnBrk="0" fontAlgn="base" hangingPunct="0">
              <a:spcBef>
                <a:spcPct val="0"/>
              </a:spcBef>
              <a:spcAft>
                <a:spcPct val="0"/>
              </a:spcAft>
              <a:defRPr sz="2400">
                <a:solidFill>
                  <a:schemeClr val="tx1"/>
                </a:solidFill>
                <a:latin typeface="Tahoma" pitchFamily="-105" charset="-52"/>
                <a:ea typeface="ＭＳ Ｐゴシック" pitchFamily="-105" charset="-128"/>
              </a:defRPr>
            </a:lvl8pPr>
            <a:lvl9pPr marL="1828800" eaLnBrk="0" fontAlgn="base" hangingPunct="0">
              <a:spcBef>
                <a:spcPct val="0"/>
              </a:spcBef>
              <a:spcAft>
                <a:spcPct val="0"/>
              </a:spcAft>
              <a:defRPr sz="2400">
                <a:solidFill>
                  <a:schemeClr val="tx1"/>
                </a:solidFill>
                <a:latin typeface="Tahoma" pitchFamily="-105" charset="-52"/>
                <a:ea typeface="ＭＳ Ｐゴシック" pitchFamily="-105" charset="-128"/>
              </a:defRPr>
            </a:lvl9pPr>
          </a:lstStyle>
          <a:p>
            <a:r>
              <a:rPr lang="en-US" altLang="en-US" sz="1400">
                <a:latin typeface="Calibri" pitchFamily="-105" charset="0"/>
              </a:rPr>
              <a:t>Copyright © Texas Education Agency, 2013.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5"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p:cTn id="2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 calcmode="lin" valueType="num">
                                      <p:cBhvr>
                                        <p:cTn id="3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35"/>
  <p:tag name="MMPROD_UIDATA" val="&lt;database version=&quot;7.0&quot;&gt;&lt;object type=&quot;1&quot; unique_id=&quot;10001&quot;&gt;&lt;object type=&quot;8&quot; unique_id=&quot;11976&quot;&gt;&lt;/object&gt;&lt;object type=&quot;2&quot; unique_id=&quot;11977&quot;&gt;&lt;object type=&quot;3&quot; unique_id=&quot;11978&quot;&gt;&lt;property id=&quot;20148&quot; value=&quot;5&quot;/&gt;&lt;property id=&quot;20300&quot; value=&quot;Slide 1 - &amp;quot;When Consideration&amp;quot;&quot;/&gt;&lt;property id=&quot;20307&quot; value=&quot;256&quot;/&gt;&lt;/object&gt;&lt;object type=&quot;3&quot; unique_id=&quot;11979&quot;&gt;&lt;property id=&quot;20148&quot; value=&quot;5&quot;/&gt;&lt;property id=&quot;20300&quot; value=&quot;Slide 2&quot;/&gt;&lt;property id=&quot;20307&quot; value=&quot;262&quot;/&gt;&lt;/object&gt;&lt;object type=&quot;3&quot; unique_id=&quot;11980&quot;&gt;&lt;property id=&quot;20148&quot; value=&quot;5&quot;/&gt;&lt;property id=&quot;20300&quot; value=&quot;Slide 3 - &amp;quot;Exceptions to Consideration Requirements&amp;quot;&quot;/&gt;&lt;property id=&quot;20307&quot; value=&quot;257&quot;/&gt;&lt;/object&gt;&lt;object type=&quot;3&quot; unique_id=&quot;11981&quot;&gt;&lt;property id=&quot;20148&quot; value=&quot;5&quot;/&gt;&lt;property id=&quot;20300&quot; value=&quot;Slide 4 - &amp;quot;Promises Covered by the UCC&amp;quot;&quot;/&gt;&lt;property id=&quot;20307&quot; value=&quot;258&quot;/&gt;&lt;/object&gt;&lt;object type=&quot;3&quot; unique_id=&quot;11982&quot;&gt;&lt;property id=&quot;20148&quot; value=&quot;5&quot;/&gt;&lt;property id=&quot;20300&quot; value=&quot;Slide 5 - &amp;quot;Promises Barred from Collection by Statute&amp;quot;&quot;/&gt;&lt;property id=&quot;20307&quot; value=&quot;259&quot;/&gt;&lt;/object&gt;&lt;object type=&quot;3&quot; unique_id=&quot;11983&quot;&gt;&lt;property id=&quot;20148&quot; value=&quot;5&quot;/&gt;&lt;property id=&quot;20300&quot; value=&quot;Slide 6 - &amp;quot;Promissory Estoppel&amp;quot;&quot;/&gt;&lt;property id=&quot;20307&quot; value=&quot;260&quot;/&gt;&lt;/object&gt;&lt;object type=&quot;3&quot; unique_id=&quot;11984&quot;&gt;&lt;property id=&quot;20148&quot; value=&quot;5&quot;/&gt;&lt;property id=&quot;20300&quot; value=&quot;Slide 7 - &amp;quot;Assignments&amp;quot;&quot;/&gt;&lt;property id=&quot;20307&quot; value=&quot;261&quot;/&gt;&lt;/object&gt;&lt;/object&gt;&lt;/object&gt;&lt;/database&gt;"/>
  <p:tag name="SECTOMILLISECCONVERTED" val="1"/>
</p:tagLst>
</file>

<file path=ppt/theme/theme1.xml><?xml version="1.0" encoding="utf-8"?>
<a:theme xmlns:a="http://schemas.openxmlformats.org/drawingml/2006/main" name="Money03_iw_10 PowerPlugs Templates for PowerPoint">
  <a:themeElements>
    <a:clrScheme name="Money03_iw_10 PowerPlugs Templates for PowerPoint 1">
      <a:dk1>
        <a:srgbClr val="000000"/>
      </a:dk1>
      <a:lt1>
        <a:srgbClr val="E2FCD0"/>
      </a:lt1>
      <a:dk2>
        <a:srgbClr val="009200"/>
      </a:dk2>
      <a:lt2>
        <a:srgbClr val="FFFFFF"/>
      </a:lt2>
      <a:accent1>
        <a:srgbClr val="33BE20"/>
      </a:accent1>
      <a:accent2>
        <a:srgbClr val="FF9900"/>
      </a:accent2>
      <a:accent3>
        <a:srgbClr val="EEFDE4"/>
      </a:accent3>
      <a:accent4>
        <a:srgbClr val="000000"/>
      </a:accent4>
      <a:accent5>
        <a:srgbClr val="ADDBAB"/>
      </a:accent5>
      <a:accent6>
        <a:srgbClr val="E78A00"/>
      </a:accent6>
      <a:hlink>
        <a:srgbClr val="66CCFF"/>
      </a:hlink>
      <a:folHlink>
        <a:srgbClr val="3366CC"/>
      </a:folHlink>
    </a:clrScheme>
    <a:fontScheme name="Money03_iw_10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ney03_iw_10 PowerPlugs Templates for PowerPoint 1">
        <a:dk1>
          <a:srgbClr val="000000"/>
        </a:dk1>
        <a:lt1>
          <a:srgbClr val="E2FCD0"/>
        </a:lt1>
        <a:dk2>
          <a:srgbClr val="009200"/>
        </a:dk2>
        <a:lt2>
          <a:srgbClr val="FFFFFF"/>
        </a:lt2>
        <a:accent1>
          <a:srgbClr val="33BE20"/>
        </a:accent1>
        <a:accent2>
          <a:srgbClr val="FF9900"/>
        </a:accent2>
        <a:accent3>
          <a:srgbClr val="EEFDE4"/>
        </a:accent3>
        <a:accent4>
          <a:srgbClr val="000000"/>
        </a:accent4>
        <a:accent5>
          <a:srgbClr val="ADDBAB"/>
        </a:accent5>
        <a:accent6>
          <a:srgbClr val="E78A00"/>
        </a:accent6>
        <a:hlink>
          <a:srgbClr val="66CCFF"/>
        </a:hlink>
        <a:folHlink>
          <a:srgbClr val="33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money</Template>
  <TotalTime>127</TotalTime>
  <Words>515</Words>
  <Application>Microsoft Office PowerPoint</Application>
  <PresentationFormat>On-screen Show (4:3)</PresentationFormat>
  <Paragraphs>69</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Calibri</vt:lpstr>
      <vt:lpstr>Tahoma</vt:lpstr>
      <vt:lpstr>Times New Roman</vt:lpstr>
      <vt:lpstr>Wingdings</vt:lpstr>
      <vt:lpstr>Money03_iw_10 PowerPlugs Templates for PowerPoint</vt:lpstr>
      <vt:lpstr>When Consideration</vt:lpstr>
      <vt:lpstr>PowerPoint Presentation</vt:lpstr>
      <vt:lpstr>Exceptions to Consideration Requirements</vt:lpstr>
      <vt:lpstr>Promises Covered by the UCC</vt:lpstr>
      <vt:lpstr>Promises Barred from Collection by Statute</vt:lpstr>
      <vt:lpstr>Promissory Estoppel</vt:lpstr>
      <vt:lpstr>Assignments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Consideration</dc:title>
  <dc:creator>Preferred Customer</dc:creator>
  <cp:lastModifiedBy>Gabriela Marks-Cisneros</cp:lastModifiedBy>
  <cp:revision>21</cp:revision>
  <dcterms:created xsi:type="dcterms:W3CDTF">2013-04-15T02:47:48Z</dcterms:created>
  <dcterms:modified xsi:type="dcterms:W3CDTF">2017-06-06T15:31:44Z</dcterms:modified>
</cp:coreProperties>
</file>