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1"/>
    <p:sldMasterId id="2147483674" r:id="rId2"/>
  </p:sldMasterIdLst>
  <p:notesMasterIdLst>
    <p:notesMasterId r:id="rId16"/>
  </p:notesMasterIdLst>
  <p:sldIdLst>
    <p:sldId id="267" r:id="rId3"/>
    <p:sldId id="269" r:id="rId4"/>
    <p:sldId id="257" r:id="rId5"/>
    <p:sldId id="258" r:id="rId6"/>
    <p:sldId id="259" r:id="rId7"/>
    <p:sldId id="260" r:id="rId8"/>
    <p:sldId id="261" r:id="rId9"/>
    <p:sldId id="262" r:id="rId10"/>
    <p:sldId id="263" r:id="rId11"/>
    <p:sldId id="264" r:id="rId12"/>
    <p:sldId id="265" r:id="rId13"/>
    <p:sldId id="266" r:id="rId14"/>
    <p:sldId id="268" r:id="rId15"/>
  </p:sldIdLst>
  <p:sldSz cx="9144000" cy="6858000" type="screen4x3"/>
  <p:notesSz cx="6858000" cy="9144000"/>
  <p:custDataLst>
    <p:tags r:id="rId17"/>
  </p:custDataLst>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66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A43C0C21-544F-448F-8939-A5731382492D}" type="slidenum">
              <a:rPr lang="en-US"/>
              <a:pPr>
                <a:defRPr/>
              </a:pPr>
              <a:t>‹#›</a:t>
            </a:fld>
            <a:endParaRPr lang="en-US"/>
          </a:p>
        </p:txBody>
      </p:sp>
    </p:spTree>
    <p:extLst>
      <p:ext uri="{BB962C8B-B14F-4D97-AF65-F5344CB8AC3E}">
        <p14:creationId xmlns:p14="http://schemas.microsoft.com/office/powerpoint/2010/main" val="41030127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FCD49D7-CBC7-4A3E-8791-928B27492496}" type="slidenum">
              <a:rPr lang="en-US" altLang="en-US" smtClean="0">
                <a:latin typeface="Arial" charset="0"/>
              </a:rPr>
              <a:pPr/>
              <a:t>3</a:t>
            </a:fld>
            <a:endParaRPr lang="en-US" altLang="en-US" smtClean="0">
              <a:latin typeface="Arial"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 acceptance must match the offer. When the acceptance is different than the offer, a counteroffer exists.</a:t>
            </a:r>
          </a:p>
        </p:txBody>
      </p:sp>
    </p:spTree>
    <p:extLst>
      <p:ext uri="{BB962C8B-B14F-4D97-AF65-F5344CB8AC3E}">
        <p14:creationId xmlns:p14="http://schemas.microsoft.com/office/powerpoint/2010/main" val="25097866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EEA744E-D97B-448A-82B6-185C49163DD9}" type="slidenum">
              <a:rPr lang="en-US" altLang="en-US" smtClean="0">
                <a:latin typeface="Arial" charset="0"/>
              </a:rPr>
              <a:pPr/>
              <a:t>12</a:t>
            </a:fld>
            <a:endParaRPr lang="en-US" altLang="en-US" smtClean="0">
              <a:latin typeface="Arial"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Oral and telegraph acceptances occur when words are spoken or the telegraph is handed to the clerk at the telegraph office. The offerer and offeree should be aware of these specifications.</a:t>
            </a:r>
          </a:p>
        </p:txBody>
      </p:sp>
    </p:spTree>
    <p:extLst>
      <p:ext uri="{BB962C8B-B14F-4D97-AF65-F5344CB8AC3E}">
        <p14:creationId xmlns:p14="http://schemas.microsoft.com/office/powerpoint/2010/main" val="1800714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7C88B16-51B0-43B2-A8DD-7091492B8B7C}" type="slidenum">
              <a:rPr lang="en-US" altLang="en-US" smtClean="0">
                <a:latin typeface="Arial" charset="0"/>
              </a:rPr>
              <a:pPr/>
              <a:t>4</a:t>
            </a:fld>
            <a:endParaRPr lang="en-US" altLang="en-US" smtClean="0">
              <a:latin typeface="Arial"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 consumer is not obligated to accept changes to original offers.</a:t>
            </a:r>
          </a:p>
        </p:txBody>
      </p:sp>
    </p:spTree>
    <p:extLst>
      <p:ext uri="{BB962C8B-B14F-4D97-AF65-F5344CB8AC3E}">
        <p14:creationId xmlns:p14="http://schemas.microsoft.com/office/powerpoint/2010/main" val="2695511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BD1FE91-17F1-4E7E-A296-FAF447239D75}" type="slidenum">
              <a:rPr lang="en-US" altLang="en-US" smtClean="0">
                <a:latin typeface="Arial" charset="0"/>
              </a:rPr>
              <a:pPr/>
              <a:t>5</a:t>
            </a:fld>
            <a:endParaRPr lang="en-US" altLang="en-US" smtClean="0">
              <a:latin typeface="Arial"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When two merchants are negotiating an agreement, the contract for a sale of goods can be valid with changes or conflicting terms as long as neither party objects. A farmer who brings yellow sweet corn to the local supermarket instead of white sweet corn, originally agreed upon, is OK as long as the supermarket does not object to the change.</a:t>
            </a:r>
          </a:p>
        </p:txBody>
      </p:sp>
    </p:spTree>
    <p:extLst>
      <p:ext uri="{BB962C8B-B14F-4D97-AF65-F5344CB8AC3E}">
        <p14:creationId xmlns:p14="http://schemas.microsoft.com/office/powerpoint/2010/main" val="3665909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5921E1A-1D5F-4B69-8C7B-784C3FD18404}" type="slidenum">
              <a:rPr lang="en-US" altLang="en-US" smtClean="0">
                <a:latin typeface="Arial" charset="0"/>
              </a:rPr>
              <a:pPr/>
              <a:t>6</a:t>
            </a:fld>
            <a:endParaRPr lang="en-US" altLang="en-US" smtClean="0">
              <a:latin typeface="Arial"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Minor changes will usually not end a contractual agreement between two merchants. When an automobile dealership orders 15 red and 15 black cars for a specific model, there probably will not be a problem when they receive 18 black cars and 12 red cars for the specific model.</a:t>
            </a:r>
          </a:p>
        </p:txBody>
      </p:sp>
    </p:spTree>
    <p:extLst>
      <p:ext uri="{BB962C8B-B14F-4D97-AF65-F5344CB8AC3E}">
        <p14:creationId xmlns:p14="http://schemas.microsoft.com/office/powerpoint/2010/main" val="3291346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1B5455B-4618-4158-9424-CE6EE6351EA2}" type="slidenum">
              <a:rPr lang="en-US" altLang="en-US" smtClean="0">
                <a:latin typeface="Arial" charset="0"/>
              </a:rPr>
              <a:pPr/>
              <a:t>7</a:t>
            </a:fld>
            <a:endParaRPr lang="en-US" altLang="en-US" smtClean="0">
              <a:latin typeface="Arial"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Not taking action or remaining silent does not equal acceptance of an offer.</a:t>
            </a:r>
          </a:p>
        </p:txBody>
      </p:sp>
    </p:spTree>
    <p:extLst>
      <p:ext uri="{BB962C8B-B14F-4D97-AF65-F5344CB8AC3E}">
        <p14:creationId xmlns:p14="http://schemas.microsoft.com/office/powerpoint/2010/main" val="1347421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0856FDF-C24C-471D-B104-40965A9333B1}" type="slidenum">
              <a:rPr lang="en-US" altLang="en-US" smtClean="0">
                <a:latin typeface="Arial" charset="0"/>
              </a:rPr>
              <a:pPr/>
              <a:t>8</a:t>
            </a:fld>
            <a:endParaRPr lang="en-US" altLang="en-US" smtClean="0">
              <a:latin typeface="Arial"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Bilateral means that the offerer and offeree each have an obligation.</a:t>
            </a:r>
          </a:p>
        </p:txBody>
      </p:sp>
    </p:spTree>
    <p:extLst>
      <p:ext uri="{BB962C8B-B14F-4D97-AF65-F5344CB8AC3E}">
        <p14:creationId xmlns:p14="http://schemas.microsoft.com/office/powerpoint/2010/main" val="3309229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E49DBE2-BA9E-4185-BE7C-9406CEABC534}" type="slidenum">
              <a:rPr lang="en-US" altLang="en-US" smtClean="0">
                <a:latin typeface="Arial" charset="0"/>
              </a:rPr>
              <a:pPr/>
              <a:t>9</a:t>
            </a:fld>
            <a:endParaRPr lang="en-US" altLang="en-US" smtClean="0">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When someone offers you $35 for detailing their car, a unilateral acceptance occurs when you perform the detailing.</a:t>
            </a:r>
          </a:p>
        </p:txBody>
      </p:sp>
    </p:spTree>
    <p:extLst>
      <p:ext uri="{BB962C8B-B14F-4D97-AF65-F5344CB8AC3E}">
        <p14:creationId xmlns:p14="http://schemas.microsoft.com/office/powerpoint/2010/main" val="3707894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5DA15EB-2685-433F-8016-56C66122D942}" type="slidenum">
              <a:rPr lang="en-US" altLang="en-US" smtClean="0">
                <a:latin typeface="Arial" charset="0"/>
              </a:rPr>
              <a:pPr/>
              <a:t>10</a:t>
            </a:fld>
            <a:endParaRPr lang="en-US" altLang="en-US" smtClean="0">
              <a:latin typeface="Arial"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Acceptance can be communicated through many channels of communication. Most people feel safer with acceptance in writing.</a:t>
            </a:r>
          </a:p>
        </p:txBody>
      </p:sp>
    </p:spTree>
    <p:extLst>
      <p:ext uri="{BB962C8B-B14F-4D97-AF65-F5344CB8AC3E}">
        <p14:creationId xmlns:p14="http://schemas.microsoft.com/office/powerpoint/2010/main" val="188814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FDB57A3-6F1A-49E3-8AC7-4C0DEABD649B}" type="slidenum">
              <a:rPr lang="en-US" altLang="en-US" smtClean="0">
                <a:latin typeface="Arial" charset="0"/>
              </a:rPr>
              <a:pPr/>
              <a:t>11</a:t>
            </a:fld>
            <a:endParaRPr lang="en-US" altLang="en-US" smtClean="0">
              <a:latin typeface="Arial"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When the form of acceptance is not specified by the offerer, acceptance is effective when sent by the same means used for the offer or by a faster method.</a:t>
            </a:r>
          </a:p>
        </p:txBody>
      </p:sp>
    </p:spTree>
    <p:extLst>
      <p:ext uri="{BB962C8B-B14F-4D97-AF65-F5344CB8AC3E}">
        <p14:creationId xmlns:p14="http://schemas.microsoft.com/office/powerpoint/2010/main" val="7727017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1066800" y="4495800"/>
            <a:ext cx="6858000" cy="1219200"/>
          </a:xfrm>
        </p:spPr>
        <p:txBody>
          <a:bodyPr/>
          <a:lstStyle>
            <a:lvl1pPr>
              <a:defRPr/>
            </a:lvl1pPr>
          </a:lstStyle>
          <a:p>
            <a:r>
              <a:rPr lang="en-US"/>
              <a:t>Click to edit Master title style</a:t>
            </a:r>
          </a:p>
        </p:txBody>
      </p:sp>
      <p:sp>
        <p:nvSpPr>
          <p:cNvPr id="48131" name="Rectangle 3"/>
          <p:cNvSpPr>
            <a:spLocks noGrp="1" noChangeArrowheads="1"/>
          </p:cNvSpPr>
          <p:nvPr>
            <p:ph type="subTitle" idx="1"/>
          </p:nvPr>
        </p:nvSpPr>
        <p:spPr>
          <a:xfrm>
            <a:off x="1600200" y="5708650"/>
            <a:ext cx="5715000" cy="539750"/>
          </a:xfrm>
        </p:spPr>
        <p:txBody>
          <a:bodyPr/>
          <a:lstStyle>
            <a:lvl1pPr marL="0" indent="0" algn="ctr">
              <a:buFontTx/>
              <a:buNone/>
              <a:defRPr sz="2400"/>
            </a:lvl1pPr>
          </a:lstStyle>
          <a:p>
            <a:r>
              <a:rPr lang="en-US"/>
              <a:t>Click to edit Master subtitle style</a:t>
            </a:r>
          </a:p>
        </p:txBody>
      </p:sp>
      <p:sp>
        <p:nvSpPr>
          <p:cNvPr id="4" name="Rectangle 4"/>
          <p:cNvSpPr>
            <a:spLocks noGrp="1" noChangeArrowheads="1"/>
          </p:cNvSpPr>
          <p:nvPr>
            <p:ph type="dt" sz="half" idx="10"/>
          </p:nvPr>
        </p:nvSpPr>
        <p:spPr>
          <a:xfrm>
            <a:off x="609600" y="6400800"/>
            <a:ext cx="2362200" cy="381000"/>
          </a:xfrm>
        </p:spPr>
        <p:txBody>
          <a:bodyPr/>
          <a:lstStyle>
            <a:lvl1pPr>
              <a:defRPr/>
            </a:lvl1pPr>
          </a:lstStyle>
          <a:p>
            <a:pPr>
              <a:defRPr/>
            </a:pPr>
            <a:fld id="{6E5F1B63-E869-4674-A756-179C665BECB6}" type="datetime1">
              <a:rPr lang="en-US"/>
              <a:pPr>
                <a:defRPr/>
              </a:pPr>
              <a:t>6/6/2017</a:t>
            </a:fld>
            <a:endParaRPr lang="en-US"/>
          </a:p>
        </p:txBody>
      </p:sp>
      <p:sp>
        <p:nvSpPr>
          <p:cNvPr id="5" name="Rectangle 5"/>
          <p:cNvSpPr>
            <a:spLocks noGrp="1" noChangeArrowheads="1"/>
          </p:cNvSpPr>
          <p:nvPr>
            <p:ph type="ftr" sz="quarter" idx="11"/>
          </p:nvPr>
        </p:nvSpPr>
        <p:spPr>
          <a:xfrm>
            <a:off x="3581400" y="6400800"/>
            <a:ext cx="2895600" cy="381000"/>
          </a:xfrm>
        </p:spPr>
        <p:txBody>
          <a:bodyPr/>
          <a:lstStyle>
            <a:lvl1pPr>
              <a:defRPr/>
            </a:lvl1pPr>
          </a:lstStyle>
          <a:p>
            <a:pPr>
              <a:defRPr/>
            </a:pPr>
            <a:r>
              <a:rPr lang="en-US"/>
              <a:t>UNT in partnership with TEA, Copyright C, All rights reserved</a:t>
            </a:r>
          </a:p>
        </p:txBody>
      </p:sp>
      <p:sp>
        <p:nvSpPr>
          <p:cNvPr id="6" name="Rectangle 6"/>
          <p:cNvSpPr>
            <a:spLocks noGrp="1" noChangeArrowheads="1"/>
          </p:cNvSpPr>
          <p:nvPr>
            <p:ph type="sldNum" sz="quarter" idx="12"/>
          </p:nvPr>
        </p:nvSpPr>
        <p:spPr>
          <a:xfrm>
            <a:off x="7010400" y="6400800"/>
            <a:ext cx="1905000" cy="381000"/>
          </a:xfrm>
        </p:spPr>
        <p:txBody>
          <a:bodyPr/>
          <a:lstStyle>
            <a:lvl1pPr>
              <a:defRPr/>
            </a:lvl1pPr>
          </a:lstStyle>
          <a:p>
            <a:pPr>
              <a:defRPr/>
            </a:pPr>
            <a:fld id="{82A2F232-3DD5-4455-BB11-3DDE1EB6155D}" type="slidenum">
              <a:rPr lang="en-US"/>
              <a:pPr>
                <a:defRPr/>
              </a:pPr>
              <a:t>‹#›</a:t>
            </a:fld>
            <a:endParaRPr lang="en-US"/>
          </a:p>
        </p:txBody>
      </p:sp>
    </p:spTree>
    <p:extLst>
      <p:ext uri="{BB962C8B-B14F-4D97-AF65-F5344CB8AC3E}">
        <p14:creationId xmlns:p14="http://schemas.microsoft.com/office/powerpoint/2010/main" val="1791010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BB7EA3D-6D7F-4B79-A6F6-FB2F499B77E3}" type="datetime1">
              <a:rPr lang="en-US"/>
              <a:pPr>
                <a:defRPr/>
              </a:pPr>
              <a:t>6/6/2017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UNT in partnership with TEA, Copyright C, All rights reserved</a:t>
            </a:r>
          </a:p>
        </p:txBody>
      </p:sp>
      <p:sp>
        <p:nvSpPr>
          <p:cNvPr id="6" name="Rectangle 6"/>
          <p:cNvSpPr>
            <a:spLocks noGrp="1" noChangeArrowheads="1"/>
          </p:cNvSpPr>
          <p:nvPr>
            <p:ph type="sldNum" sz="quarter" idx="12"/>
          </p:nvPr>
        </p:nvSpPr>
        <p:spPr>
          <a:ln/>
        </p:spPr>
        <p:txBody>
          <a:bodyPr/>
          <a:lstStyle>
            <a:lvl1pPr>
              <a:defRPr/>
            </a:lvl1pPr>
          </a:lstStyle>
          <a:p>
            <a:pPr>
              <a:defRPr/>
            </a:pPr>
            <a:fld id="{9BBC28E8-B662-4294-8D73-2CC355580541}" type="slidenum">
              <a:rPr lang="en-US"/>
              <a:pPr>
                <a:defRPr/>
              </a:pPr>
              <a:t>‹#›</a:t>
            </a:fld>
            <a:endParaRPr lang="en-US"/>
          </a:p>
        </p:txBody>
      </p:sp>
    </p:spTree>
    <p:extLst>
      <p:ext uri="{BB962C8B-B14F-4D97-AF65-F5344CB8AC3E}">
        <p14:creationId xmlns:p14="http://schemas.microsoft.com/office/powerpoint/2010/main" val="4279152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228600"/>
            <a:ext cx="20193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228600"/>
            <a:ext cx="59055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6998698-63AA-498A-BA1E-1C756D9F3EFF}" type="datetime1">
              <a:rPr lang="en-US"/>
              <a:pPr>
                <a:defRPr/>
              </a:pPr>
              <a:t>6/6/2017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UNT in partnership with TEA, Copyright C, All rights reserved</a:t>
            </a:r>
          </a:p>
        </p:txBody>
      </p:sp>
      <p:sp>
        <p:nvSpPr>
          <p:cNvPr id="6" name="Rectangle 6"/>
          <p:cNvSpPr>
            <a:spLocks noGrp="1" noChangeArrowheads="1"/>
          </p:cNvSpPr>
          <p:nvPr>
            <p:ph type="sldNum" sz="quarter" idx="12"/>
          </p:nvPr>
        </p:nvSpPr>
        <p:spPr>
          <a:ln/>
        </p:spPr>
        <p:txBody>
          <a:bodyPr/>
          <a:lstStyle>
            <a:lvl1pPr>
              <a:defRPr/>
            </a:lvl1pPr>
          </a:lstStyle>
          <a:p>
            <a:pPr>
              <a:defRPr/>
            </a:pPr>
            <a:fld id="{CC8A3375-4C06-4058-8BA0-87F9503ECC34}" type="slidenum">
              <a:rPr lang="en-US"/>
              <a:pPr>
                <a:defRPr/>
              </a:pPr>
              <a:t>‹#›</a:t>
            </a:fld>
            <a:endParaRPr lang="en-US"/>
          </a:p>
        </p:txBody>
      </p:sp>
    </p:spTree>
    <p:extLst>
      <p:ext uri="{BB962C8B-B14F-4D97-AF65-F5344CB8AC3E}">
        <p14:creationId xmlns:p14="http://schemas.microsoft.com/office/powerpoint/2010/main" val="10112147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5"/>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a:latin typeface="Tahoma" charset="0"/>
              </a:endParaRPr>
            </a:p>
          </p:txBody>
        </p:sp>
        <p:sp>
          <p:nvSpPr>
            <p:cNvPr id="7" name="Freeform 7"/>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8"/>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2"/>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a:latin typeface="Tahoma" charset="0"/>
                </a:endParaRPr>
              </a:p>
            </p:txBody>
          </p:sp>
        </p:grpSp>
      </p:grpSp>
      <p:sp>
        <p:nvSpPr>
          <p:cNvPr id="7184"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7185"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t>Click to edit Master subtitle style</a:t>
            </a:r>
          </a:p>
        </p:txBody>
      </p:sp>
      <p:sp>
        <p:nvSpPr>
          <p:cNvPr id="18" name="Rectangle 18"/>
          <p:cNvSpPr>
            <a:spLocks noGrp="1" noChangeArrowheads="1"/>
          </p:cNvSpPr>
          <p:nvPr>
            <p:ph type="dt" sz="quarter" idx="10"/>
          </p:nvPr>
        </p:nvSpPr>
        <p:spPr/>
        <p:txBody>
          <a:bodyPr/>
          <a:lstStyle>
            <a:lvl1pPr>
              <a:defRPr/>
            </a:lvl1pPr>
          </a:lstStyle>
          <a:p>
            <a:pPr>
              <a:defRPr/>
            </a:pPr>
            <a:fld id="{D97E4C43-2854-4EFD-A0BA-1D50143478F3}" type="datetime1">
              <a:rPr lang="en-US"/>
              <a:pPr>
                <a:defRPr/>
              </a:pPr>
              <a:t>6/6/2017</a:t>
            </a:fld>
            <a:endParaRPr lang="en-US"/>
          </a:p>
        </p:txBody>
      </p:sp>
      <p:sp>
        <p:nvSpPr>
          <p:cNvPr id="19" name="Rectangle 19"/>
          <p:cNvSpPr>
            <a:spLocks noGrp="1" noChangeArrowheads="1"/>
          </p:cNvSpPr>
          <p:nvPr>
            <p:ph type="ftr" sz="quarter" idx="11"/>
          </p:nvPr>
        </p:nvSpPr>
        <p:spPr/>
        <p:txBody>
          <a:bodyPr/>
          <a:lstStyle>
            <a:lvl1pPr>
              <a:defRPr/>
            </a:lvl1pPr>
          </a:lstStyle>
          <a:p>
            <a:pPr>
              <a:defRPr/>
            </a:pPr>
            <a:r>
              <a:rPr lang="en-US"/>
              <a:t>UNT in partnership with TEA, Copyright C, All rights reserved</a:t>
            </a:r>
          </a:p>
        </p:txBody>
      </p:sp>
      <p:sp>
        <p:nvSpPr>
          <p:cNvPr id="20" name="Rectangle 20"/>
          <p:cNvSpPr>
            <a:spLocks noGrp="1" noChangeArrowheads="1"/>
          </p:cNvSpPr>
          <p:nvPr>
            <p:ph type="sldNum" sz="quarter" idx="12"/>
          </p:nvPr>
        </p:nvSpPr>
        <p:spPr/>
        <p:txBody>
          <a:bodyPr/>
          <a:lstStyle>
            <a:lvl1pPr>
              <a:defRPr/>
            </a:lvl1pPr>
          </a:lstStyle>
          <a:p>
            <a:pPr>
              <a:defRPr/>
            </a:pPr>
            <a:fld id="{340B9C1B-CE5E-449A-ABA4-5C764A44A5DC}" type="slidenum">
              <a:rPr lang="en-US"/>
              <a:pPr>
                <a:defRPr/>
              </a:pPr>
              <a:t>‹#›</a:t>
            </a:fld>
            <a:endParaRPr lang="en-US"/>
          </a:p>
        </p:txBody>
      </p:sp>
    </p:spTree>
    <p:extLst>
      <p:ext uri="{BB962C8B-B14F-4D97-AF65-F5344CB8AC3E}">
        <p14:creationId xmlns:p14="http://schemas.microsoft.com/office/powerpoint/2010/main" val="884161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62CBDDC-A199-451D-839C-A863C8A0221A}" type="datetime1">
              <a:rPr lang="en-US"/>
              <a:pPr>
                <a:defRPr/>
              </a:pPr>
              <a:t>6/6/2017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UNT in partnership with TEA, Copyright C, All rights reserved</a:t>
            </a:r>
          </a:p>
        </p:txBody>
      </p:sp>
      <p:sp>
        <p:nvSpPr>
          <p:cNvPr id="6" name="Rectangle 6"/>
          <p:cNvSpPr>
            <a:spLocks noGrp="1" noChangeArrowheads="1"/>
          </p:cNvSpPr>
          <p:nvPr>
            <p:ph type="sldNum" sz="quarter" idx="12"/>
          </p:nvPr>
        </p:nvSpPr>
        <p:spPr>
          <a:ln/>
        </p:spPr>
        <p:txBody>
          <a:bodyPr/>
          <a:lstStyle>
            <a:lvl1pPr>
              <a:defRPr/>
            </a:lvl1pPr>
          </a:lstStyle>
          <a:p>
            <a:pPr>
              <a:defRPr/>
            </a:pPr>
            <a:fld id="{622DD5CF-8111-4375-B07A-B7478D64BA62}" type="slidenum">
              <a:rPr lang="en-US"/>
              <a:pPr>
                <a:defRPr/>
              </a:pPr>
              <a:t>‹#›</a:t>
            </a:fld>
            <a:endParaRPr lang="en-US"/>
          </a:p>
        </p:txBody>
      </p:sp>
    </p:spTree>
    <p:extLst>
      <p:ext uri="{BB962C8B-B14F-4D97-AF65-F5344CB8AC3E}">
        <p14:creationId xmlns:p14="http://schemas.microsoft.com/office/powerpoint/2010/main" val="93446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6BFCB37C-C203-4D81-9318-8C9B48C3FA0A}" type="datetime1">
              <a:rPr lang="en-US"/>
              <a:pPr>
                <a:defRPr/>
              </a:pPr>
              <a:t>6/6/2017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UNT in partnership with TEA, Copyright C, All rights reserved</a:t>
            </a:r>
          </a:p>
        </p:txBody>
      </p:sp>
      <p:sp>
        <p:nvSpPr>
          <p:cNvPr id="6" name="Rectangle 6"/>
          <p:cNvSpPr>
            <a:spLocks noGrp="1" noChangeArrowheads="1"/>
          </p:cNvSpPr>
          <p:nvPr>
            <p:ph type="sldNum" sz="quarter" idx="12"/>
          </p:nvPr>
        </p:nvSpPr>
        <p:spPr>
          <a:ln/>
        </p:spPr>
        <p:txBody>
          <a:bodyPr/>
          <a:lstStyle>
            <a:lvl1pPr>
              <a:defRPr/>
            </a:lvl1pPr>
          </a:lstStyle>
          <a:p>
            <a:pPr>
              <a:defRPr/>
            </a:pPr>
            <a:fld id="{5E6D8085-D535-4739-A6B3-2C6C42D11212}" type="slidenum">
              <a:rPr lang="en-US"/>
              <a:pPr>
                <a:defRPr/>
              </a:pPr>
              <a:t>‹#›</a:t>
            </a:fld>
            <a:endParaRPr lang="en-US"/>
          </a:p>
        </p:txBody>
      </p:sp>
    </p:spTree>
    <p:extLst>
      <p:ext uri="{BB962C8B-B14F-4D97-AF65-F5344CB8AC3E}">
        <p14:creationId xmlns:p14="http://schemas.microsoft.com/office/powerpoint/2010/main" val="2158063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002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97CC91B1-A6D6-4CD8-9B5D-5CE4D9A2CF3E}" type="datetime1">
              <a:rPr lang="en-US"/>
              <a:pPr>
                <a:defRPr/>
              </a:pPr>
              <a:t>6/6/2017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UNT in partnership with TEA, Copyright C, All rights reserved</a:t>
            </a:r>
          </a:p>
        </p:txBody>
      </p:sp>
      <p:sp>
        <p:nvSpPr>
          <p:cNvPr id="7" name="Rectangle 6"/>
          <p:cNvSpPr>
            <a:spLocks noGrp="1" noChangeArrowheads="1"/>
          </p:cNvSpPr>
          <p:nvPr>
            <p:ph type="sldNum" sz="quarter" idx="12"/>
          </p:nvPr>
        </p:nvSpPr>
        <p:spPr>
          <a:ln/>
        </p:spPr>
        <p:txBody>
          <a:bodyPr/>
          <a:lstStyle>
            <a:lvl1pPr>
              <a:defRPr/>
            </a:lvl1pPr>
          </a:lstStyle>
          <a:p>
            <a:pPr>
              <a:defRPr/>
            </a:pPr>
            <a:fld id="{180B557E-FA69-4678-8D7C-5E5E075CEFA6}" type="slidenum">
              <a:rPr lang="en-US"/>
              <a:pPr>
                <a:defRPr/>
              </a:pPr>
              <a:t>‹#›</a:t>
            </a:fld>
            <a:endParaRPr lang="en-US"/>
          </a:p>
        </p:txBody>
      </p:sp>
    </p:spTree>
    <p:extLst>
      <p:ext uri="{BB962C8B-B14F-4D97-AF65-F5344CB8AC3E}">
        <p14:creationId xmlns:p14="http://schemas.microsoft.com/office/powerpoint/2010/main" val="2057576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BA0C1082-CC07-469A-832E-4712BED59F8A}" type="datetime1">
              <a:rPr lang="en-US"/>
              <a:pPr>
                <a:defRPr/>
              </a:pPr>
              <a:t>6/6/2017</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UNT in partnership with TEA, Copyright C, All rights reserved</a:t>
            </a:r>
          </a:p>
        </p:txBody>
      </p:sp>
      <p:sp>
        <p:nvSpPr>
          <p:cNvPr id="9" name="Rectangle 6"/>
          <p:cNvSpPr>
            <a:spLocks noGrp="1" noChangeArrowheads="1"/>
          </p:cNvSpPr>
          <p:nvPr>
            <p:ph type="sldNum" sz="quarter" idx="12"/>
          </p:nvPr>
        </p:nvSpPr>
        <p:spPr>
          <a:ln/>
        </p:spPr>
        <p:txBody>
          <a:bodyPr/>
          <a:lstStyle>
            <a:lvl1pPr>
              <a:defRPr/>
            </a:lvl1pPr>
          </a:lstStyle>
          <a:p>
            <a:pPr>
              <a:defRPr/>
            </a:pPr>
            <a:fld id="{C8F43DE5-ACE6-4897-8302-B2B6D8DEB849}" type="slidenum">
              <a:rPr lang="en-US"/>
              <a:pPr>
                <a:defRPr/>
              </a:pPr>
              <a:t>‹#›</a:t>
            </a:fld>
            <a:endParaRPr lang="en-US"/>
          </a:p>
        </p:txBody>
      </p:sp>
    </p:spTree>
    <p:extLst>
      <p:ext uri="{BB962C8B-B14F-4D97-AF65-F5344CB8AC3E}">
        <p14:creationId xmlns:p14="http://schemas.microsoft.com/office/powerpoint/2010/main" val="3705537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AF36DC45-272A-418F-8F41-F583902ECE45}" type="datetime1">
              <a:rPr lang="en-US"/>
              <a:pPr>
                <a:defRPr/>
              </a:pPr>
              <a:t>6/6/2017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UNT in partnership with TEA, Copyright C, All rights reserved</a:t>
            </a:r>
          </a:p>
        </p:txBody>
      </p:sp>
      <p:sp>
        <p:nvSpPr>
          <p:cNvPr id="5" name="Rectangle 6"/>
          <p:cNvSpPr>
            <a:spLocks noGrp="1" noChangeArrowheads="1"/>
          </p:cNvSpPr>
          <p:nvPr>
            <p:ph type="sldNum" sz="quarter" idx="12"/>
          </p:nvPr>
        </p:nvSpPr>
        <p:spPr>
          <a:ln/>
        </p:spPr>
        <p:txBody>
          <a:bodyPr/>
          <a:lstStyle>
            <a:lvl1pPr>
              <a:defRPr/>
            </a:lvl1pPr>
          </a:lstStyle>
          <a:p>
            <a:pPr>
              <a:defRPr/>
            </a:pPr>
            <a:fld id="{A820DDA9-32EC-4B33-8A9D-0E74FF9812C0}" type="slidenum">
              <a:rPr lang="en-US"/>
              <a:pPr>
                <a:defRPr/>
              </a:pPr>
              <a:t>‹#›</a:t>
            </a:fld>
            <a:endParaRPr lang="en-US"/>
          </a:p>
        </p:txBody>
      </p:sp>
    </p:spTree>
    <p:extLst>
      <p:ext uri="{BB962C8B-B14F-4D97-AF65-F5344CB8AC3E}">
        <p14:creationId xmlns:p14="http://schemas.microsoft.com/office/powerpoint/2010/main" val="470167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1736F72-950A-46C0-9247-6734EDCFAC12}" type="datetime1">
              <a:rPr lang="en-US"/>
              <a:pPr>
                <a:defRPr/>
              </a:pPr>
              <a:t>6/6/2017</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UNT in partnership with TEA, Copyright C, All rights reserved</a:t>
            </a:r>
          </a:p>
        </p:txBody>
      </p:sp>
      <p:sp>
        <p:nvSpPr>
          <p:cNvPr id="4" name="Rectangle 6"/>
          <p:cNvSpPr>
            <a:spLocks noGrp="1" noChangeArrowheads="1"/>
          </p:cNvSpPr>
          <p:nvPr>
            <p:ph type="sldNum" sz="quarter" idx="12"/>
          </p:nvPr>
        </p:nvSpPr>
        <p:spPr>
          <a:ln/>
        </p:spPr>
        <p:txBody>
          <a:bodyPr/>
          <a:lstStyle>
            <a:lvl1pPr>
              <a:defRPr/>
            </a:lvl1pPr>
          </a:lstStyle>
          <a:p>
            <a:pPr>
              <a:defRPr/>
            </a:pPr>
            <a:fld id="{FF26477C-D2C4-48C9-BCEB-67C90F2427A2}" type="slidenum">
              <a:rPr lang="en-US"/>
              <a:pPr>
                <a:defRPr/>
              </a:pPr>
              <a:t>‹#›</a:t>
            </a:fld>
            <a:endParaRPr lang="en-US"/>
          </a:p>
        </p:txBody>
      </p:sp>
    </p:spTree>
    <p:extLst>
      <p:ext uri="{BB962C8B-B14F-4D97-AF65-F5344CB8AC3E}">
        <p14:creationId xmlns:p14="http://schemas.microsoft.com/office/powerpoint/2010/main" val="3240910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8F27034-F5F1-4369-9A4E-DC779348311E}" type="datetime1">
              <a:rPr lang="en-US"/>
              <a:pPr>
                <a:defRPr/>
              </a:pPr>
              <a:t>6/6/2017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UNT in partnership with TEA, Copyright C, All rights reserved</a:t>
            </a:r>
          </a:p>
        </p:txBody>
      </p:sp>
      <p:sp>
        <p:nvSpPr>
          <p:cNvPr id="7" name="Rectangle 6"/>
          <p:cNvSpPr>
            <a:spLocks noGrp="1" noChangeArrowheads="1"/>
          </p:cNvSpPr>
          <p:nvPr>
            <p:ph type="sldNum" sz="quarter" idx="12"/>
          </p:nvPr>
        </p:nvSpPr>
        <p:spPr>
          <a:ln/>
        </p:spPr>
        <p:txBody>
          <a:bodyPr/>
          <a:lstStyle>
            <a:lvl1pPr>
              <a:defRPr/>
            </a:lvl1pPr>
          </a:lstStyle>
          <a:p>
            <a:pPr>
              <a:defRPr/>
            </a:pPr>
            <a:fld id="{2350B403-9E9A-4048-BFA4-FB057ACD462B}" type="slidenum">
              <a:rPr lang="en-US"/>
              <a:pPr>
                <a:defRPr/>
              </a:pPr>
              <a:t>‹#›</a:t>
            </a:fld>
            <a:endParaRPr lang="en-US"/>
          </a:p>
        </p:txBody>
      </p:sp>
    </p:spTree>
    <p:extLst>
      <p:ext uri="{BB962C8B-B14F-4D97-AF65-F5344CB8AC3E}">
        <p14:creationId xmlns:p14="http://schemas.microsoft.com/office/powerpoint/2010/main" val="1025543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C800C1B-AA95-473E-8E31-DB547E3BF0ED}" type="datetime1">
              <a:rPr lang="en-US"/>
              <a:pPr>
                <a:defRPr/>
              </a:pPr>
              <a:t>6/6/2017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UNT in partnership with TEA, Copyright C, All rights reserved</a:t>
            </a:r>
          </a:p>
        </p:txBody>
      </p:sp>
      <p:sp>
        <p:nvSpPr>
          <p:cNvPr id="7" name="Rectangle 6"/>
          <p:cNvSpPr>
            <a:spLocks noGrp="1" noChangeArrowheads="1"/>
          </p:cNvSpPr>
          <p:nvPr>
            <p:ph type="sldNum" sz="quarter" idx="12"/>
          </p:nvPr>
        </p:nvSpPr>
        <p:spPr>
          <a:ln/>
        </p:spPr>
        <p:txBody>
          <a:bodyPr/>
          <a:lstStyle>
            <a:lvl1pPr>
              <a:defRPr/>
            </a:lvl1pPr>
          </a:lstStyle>
          <a:p>
            <a:pPr>
              <a:defRPr/>
            </a:pPr>
            <a:fld id="{82A87F63-047F-40FE-BACC-3A919919DD94}" type="slidenum">
              <a:rPr lang="en-US"/>
              <a:pPr>
                <a:defRPr/>
              </a:pPr>
              <a:t>‹#›</a:t>
            </a:fld>
            <a:endParaRPr lang="en-US"/>
          </a:p>
        </p:txBody>
      </p:sp>
    </p:spTree>
    <p:extLst>
      <p:ext uri="{BB962C8B-B14F-4D97-AF65-F5344CB8AC3E}">
        <p14:creationId xmlns:p14="http://schemas.microsoft.com/office/powerpoint/2010/main" val="859703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228600"/>
            <a:ext cx="8077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33400" y="1600200"/>
            <a:ext cx="80772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7108" name="Rectangle 4"/>
          <p:cNvSpPr>
            <a:spLocks noGrp="1" noChangeArrowheads="1"/>
          </p:cNvSpPr>
          <p:nvPr>
            <p:ph type="dt" sz="half" idx="2"/>
          </p:nvPr>
        </p:nvSpPr>
        <p:spPr bwMode="auto">
          <a:xfrm>
            <a:off x="533400" y="6400800"/>
            <a:ext cx="2286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fld id="{E4133164-6F6D-4DF8-BB2E-916E44EE8CFA}" type="datetime1">
              <a:rPr lang="en-US"/>
              <a:pPr>
                <a:defRPr/>
              </a:pPr>
              <a:t>6/6/2017</a:t>
            </a:fld>
            <a:endParaRPr lang="en-US"/>
          </a:p>
        </p:txBody>
      </p:sp>
      <p:sp>
        <p:nvSpPr>
          <p:cNvPr id="47109" name="Rectangle 5"/>
          <p:cNvSpPr>
            <a:spLocks noGrp="1" noChangeArrowheads="1"/>
          </p:cNvSpPr>
          <p:nvPr>
            <p:ph type="ftr" sz="quarter" idx="3"/>
          </p:nvPr>
        </p:nvSpPr>
        <p:spPr bwMode="auto">
          <a:xfrm>
            <a:off x="3429000" y="64008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r>
              <a:rPr lang="en-US"/>
              <a:t>UNT in partnership with TEA, Copyright C, All rights reserved</a:t>
            </a:r>
          </a:p>
        </p:txBody>
      </p:sp>
      <p:sp>
        <p:nvSpPr>
          <p:cNvPr id="47110" name="Rectangle 6"/>
          <p:cNvSpPr>
            <a:spLocks noGrp="1" noChangeArrowheads="1"/>
          </p:cNvSpPr>
          <p:nvPr>
            <p:ph type="sldNum" sz="quarter" idx="4"/>
          </p:nvPr>
        </p:nvSpPr>
        <p:spPr bwMode="auto">
          <a:xfrm>
            <a:off x="6858000" y="6400800"/>
            <a:ext cx="1752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a:defRPr/>
            </a:pPr>
            <a:fld id="{88BEF30B-E82E-4FE2-8D08-4DBF59BDD15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dt="0"/>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defRPr>
      </a:lvl2pPr>
      <a:lvl3pPr algn="ctr" rtl="0" eaLnBrk="0" fontAlgn="base" hangingPunct="0">
        <a:spcBef>
          <a:spcPct val="0"/>
        </a:spcBef>
        <a:spcAft>
          <a:spcPct val="0"/>
        </a:spcAft>
        <a:defRPr sz="4400" b="1">
          <a:solidFill>
            <a:schemeClr val="tx2"/>
          </a:solidFill>
          <a:latin typeface="Arial" charset="0"/>
        </a:defRPr>
      </a:lvl3pPr>
      <a:lvl4pPr algn="ctr" rtl="0" eaLnBrk="0" fontAlgn="base" hangingPunct="0">
        <a:spcBef>
          <a:spcPct val="0"/>
        </a:spcBef>
        <a:spcAft>
          <a:spcPct val="0"/>
        </a:spcAft>
        <a:defRPr sz="4400" b="1">
          <a:solidFill>
            <a:schemeClr val="tx2"/>
          </a:solidFill>
          <a:latin typeface="Arial" charset="0"/>
        </a:defRPr>
      </a:lvl4pPr>
      <a:lvl5pPr algn="ctr" rtl="0" eaLnBrk="0" fontAlgn="base" hangingPunct="0">
        <a:spcBef>
          <a:spcPct val="0"/>
        </a:spcBef>
        <a:spcAft>
          <a:spcPct val="0"/>
        </a:spcAft>
        <a:defRPr sz="4400" b="1">
          <a:solidFill>
            <a:schemeClr val="tx2"/>
          </a:solidFill>
          <a:latin typeface="Arial" charset="0"/>
        </a:defRPr>
      </a:lvl5pPr>
      <a:lvl6pPr marL="457200" algn="ctr" rtl="0" fontAlgn="base">
        <a:spcBef>
          <a:spcPct val="0"/>
        </a:spcBef>
        <a:spcAft>
          <a:spcPct val="0"/>
        </a:spcAft>
        <a:defRPr sz="4400" b="1">
          <a:solidFill>
            <a:schemeClr val="tx2"/>
          </a:solidFill>
          <a:latin typeface="Arial" charset="0"/>
        </a:defRPr>
      </a:lvl6pPr>
      <a:lvl7pPr marL="914400" algn="ctr" rtl="0" fontAlgn="base">
        <a:spcBef>
          <a:spcPct val="0"/>
        </a:spcBef>
        <a:spcAft>
          <a:spcPct val="0"/>
        </a:spcAft>
        <a:defRPr sz="4400" b="1">
          <a:solidFill>
            <a:schemeClr val="tx2"/>
          </a:solidFill>
          <a:latin typeface="Arial" charset="0"/>
        </a:defRPr>
      </a:lvl7pPr>
      <a:lvl8pPr marL="1371600" algn="ctr" rtl="0" fontAlgn="base">
        <a:spcBef>
          <a:spcPct val="0"/>
        </a:spcBef>
        <a:spcAft>
          <a:spcPct val="0"/>
        </a:spcAft>
        <a:defRPr sz="4400" b="1">
          <a:solidFill>
            <a:schemeClr val="tx2"/>
          </a:solidFill>
          <a:latin typeface="Arial" charset="0"/>
        </a:defRPr>
      </a:lvl8pPr>
      <a:lvl9pPr marL="1828800" algn="ctr" rtl="0" fontAlgn="base">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59"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60"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 name="Rectangle 18"/>
          <p:cNvSpPr>
            <a:spLocks noGrp="1" noChangeArrowheads="1"/>
          </p:cNvSpPr>
          <p:nvPr>
            <p:ph type="dt" sz="quarter" idx="2"/>
          </p:nvPr>
        </p:nvSpPr>
        <p:spPr bwMode="auto">
          <a:xfrm>
            <a:off x="1066800" y="6248400"/>
            <a:ext cx="1905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Tahoma" charset="0"/>
              </a:defRPr>
            </a:lvl1pPr>
          </a:lstStyle>
          <a:p>
            <a:pPr>
              <a:defRPr/>
            </a:pPr>
            <a:fld id="{B1F78885-646F-42FF-8BCF-E77B1838B494}" type="datetime1">
              <a:rPr lang="en-US"/>
              <a:pPr>
                <a:defRPr/>
              </a:pPr>
              <a:t>6/6/2017</a:t>
            </a:fld>
            <a:endParaRPr lang="en-US"/>
          </a:p>
        </p:txBody>
      </p:sp>
      <p:sp>
        <p:nvSpPr>
          <p:cNvPr id="35" name="Rectangle 19"/>
          <p:cNvSpPr>
            <a:spLocks noGrp="1" noChangeArrowheads="1"/>
          </p:cNvSpPr>
          <p:nvPr>
            <p:ph type="ftr" sz="quarter" idx="3"/>
          </p:nvPr>
        </p:nvSpPr>
        <p:spPr bwMode="auto">
          <a:xfrm>
            <a:off x="3352800" y="6248400"/>
            <a:ext cx="28956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Tahoma" charset="0"/>
              </a:defRPr>
            </a:lvl1pPr>
          </a:lstStyle>
          <a:p>
            <a:pPr>
              <a:defRPr/>
            </a:pPr>
            <a:r>
              <a:rPr lang="en-US"/>
              <a:t>UNT in partnership with TEA, Copyright C, All rights reserved</a:t>
            </a:r>
          </a:p>
        </p:txBody>
      </p:sp>
      <p:sp>
        <p:nvSpPr>
          <p:cNvPr id="36" name="Rectangle 20"/>
          <p:cNvSpPr>
            <a:spLocks noGrp="1" noChangeArrowheads="1"/>
          </p:cNvSpPr>
          <p:nvPr>
            <p:ph type="sldNum" sz="quarter" idx="4"/>
          </p:nvPr>
        </p:nvSpPr>
        <p:spPr bwMode="auto">
          <a:xfrm>
            <a:off x="6705600" y="6248400"/>
            <a:ext cx="1905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latin typeface="Tahoma" charset="0"/>
              </a:defRPr>
            </a:lvl1pPr>
          </a:lstStyle>
          <a:p>
            <a:pPr>
              <a:defRPr/>
            </a:pPr>
            <a:fld id="{26BC567D-8FF3-4F69-8E9F-2D95EA6C4DAF}"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45" r:id="rId1"/>
  </p:sldLayoutIdLst>
  <p:hf hdr="0" dt="0"/>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Arial" charset="0"/>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Arial" charset="0"/>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Arial" charset="0"/>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Arial" charset="0"/>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Arial" charset="0"/>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US" altLang="en-US" sz="4000" smtClean="0"/>
              <a:t>What is Required of an Acceptance?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pPr eaLnBrk="1" hangingPunct="1">
              <a:defRPr/>
            </a:pPr>
            <a:r>
              <a:rPr lang="en-US" smtClean="0">
                <a:effectLst>
                  <a:outerShdw blurRad="38100" dist="38100" dir="2700000" algn="tl">
                    <a:srgbClr val="C0C0C0"/>
                  </a:outerShdw>
                </a:effectLst>
              </a:rPr>
              <a:t>Modes of Contractual Communication</a:t>
            </a:r>
          </a:p>
        </p:txBody>
      </p:sp>
      <p:sp>
        <p:nvSpPr>
          <p:cNvPr id="23555" name="Rectangle 3"/>
          <p:cNvSpPr>
            <a:spLocks noGrp="1" noChangeArrowheads="1"/>
          </p:cNvSpPr>
          <p:nvPr>
            <p:ph type="body" idx="4294967295"/>
          </p:nvPr>
        </p:nvSpPr>
        <p:spPr>
          <a:xfrm>
            <a:off x="3886200" y="1905000"/>
            <a:ext cx="4800600" cy="3886200"/>
          </a:xfrm>
        </p:spPr>
        <p:txBody>
          <a:bodyPr/>
          <a:lstStyle/>
          <a:p>
            <a:pPr eaLnBrk="1" hangingPunct="1">
              <a:defRPr/>
            </a:pPr>
            <a:r>
              <a:rPr lang="en-US" dirty="0" smtClean="0">
                <a:effectLst>
                  <a:outerShdw blurRad="38100" dist="38100" dir="2700000" algn="tl">
                    <a:srgbClr val="C0C0C0"/>
                  </a:outerShdw>
                </a:effectLst>
              </a:rPr>
              <a:t>in person</a:t>
            </a:r>
          </a:p>
          <a:p>
            <a:pPr eaLnBrk="1" hangingPunct="1">
              <a:defRPr/>
            </a:pPr>
            <a:r>
              <a:rPr lang="en-US" dirty="0" smtClean="0">
                <a:effectLst>
                  <a:outerShdw blurRad="38100" dist="38100" dir="2700000" algn="tl">
                    <a:srgbClr val="C0C0C0"/>
                  </a:outerShdw>
                </a:effectLst>
              </a:rPr>
              <a:t>by telephone</a:t>
            </a:r>
          </a:p>
          <a:p>
            <a:pPr eaLnBrk="1" hangingPunct="1">
              <a:defRPr/>
            </a:pPr>
            <a:r>
              <a:rPr lang="en-US" dirty="0" smtClean="0">
                <a:effectLst>
                  <a:outerShdw blurRad="38100" dist="38100" dir="2700000" algn="tl">
                    <a:srgbClr val="C0C0C0"/>
                  </a:outerShdw>
                </a:effectLst>
              </a:rPr>
              <a:t>through text messaging</a:t>
            </a:r>
          </a:p>
          <a:p>
            <a:pPr eaLnBrk="1" hangingPunct="1">
              <a:defRPr/>
            </a:pPr>
            <a:r>
              <a:rPr lang="en-US" dirty="0" smtClean="0">
                <a:effectLst>
                  <a:outerShdw blurRad="38100" dist="38100" dir="2700000" algn="tl">
                    <a:srgbClr val="C0C0C0"/>
                  </a:outerShdw>
                </a:effectLst>
              </a:rPr>
              <a:t>through the mail</a:t>
            </a:r>
          </a:p>
          <a:p>
            <a:pPr eaLnBrk="1" hangingPunct="1">
              <a:defRPr/>
            </a:pPr>
            <a:r>
              <a:rPr lang="en-US" dirty="0" smtClean="0">
                <a:effectLst>
                  <a:outerShdw blurRad="38100" dist="38100" dir="2700000" algn="tl">
                    <a:srgbClr val="C0C0C0"/>
                  </a:outerShdw>
                </a:effectLst>
              </a:rPr>
              <a:t>by delivery service</a:t>
            </a:r>
          </a:p>
          <a:p>
            <a:pPr eaLnBrk="1" hangingPunct="1">
              <a:defRPr/>
            </a:pPr>
            <a:r>
              <a:rPr lang="en-US" dirty="0" smtClean="0">
                <a:effectLst>
                  <a:outerShdw blurRad="38100" dist="38100" dir="2700000" algn="tl">
                    <a:srgbClr val="C0C0C0"/>
                  </a:outerShdw>
                </a:effectLst>
              </a:rPr>
              <a:t>through e-mail</a:t>
            </a:r>
          </a:p>
          <a:p>
            <a:pPr eaLnBrk="1" hangingPunct="1">
              <a:defRPr/>
            </a:pPr>
            <a:r>
              <a:rPr lang="en-US" dirty="0" smtClean="0">
                <a:effectLst>
                  <a:outerShdw blurRad="38100" dist="38100" dir="2700000" algn="tl">
                    <a:srgbClr val="C0C0C0"/>
                  </a:outerShdw>
                </a:effectLst>
              </a:rPr>
              <a:t>through FAX</a:t>
            </a:r>
          </a:p>
          <a:p>
            <a:pPr eaLnBrk="1" hangingPunct="1">
              <a:defRPr/>
            </a:pPr>
            <a:endParaRPr lang="en-US" dirty="0" smtClean="0">
              <a:effectLst>
                <a:outerShdw blurRad="38100" dist="38100" dir="2700000" algn="tl">
                  <a:srgbClr val="C0C0C0"/>
                </a:outerShdw>
              </a:effectLst>
            </a:endParaRPr>
          </a:p>
        </p:txBody>
      </p:sp>
      <p:sp>
        <p:nvSpPr>
          <p:cNvPr id="4" name="Slide Number Placeholder 3"/>
          <p:cNvSpPr>
            <a:spLocks noGrp="1"/>
          </p:cNvSpPr>
          <p:nvPr>
            <p:ph type="sldNum" sz="quarter" idx="12"/>
          </p:nvPr>
        </p:nvSpPr>
        <p:spPr/>
        <p:txBody>
          <a:bodyPr/>
          <a:lstStyle/>
          <a:p>
            <a:pPr>
              <a:defRPr/>
            </a:pPr>
            <a:fld id="{F9050B9B-B5B4-49B3-9D6B-0925EAAE84DD}" type="slidenum">
              <a:rPr lang="en-US"/>
              <a:pPr>
                <a:defRPr/>
              </a:pPr>
              <a:t>10</a:t>
            </a:fld>
            <a:endParaRPr lang="en-US"/>
          </a:p>
        </p:txBody>
      </p:sp>
      <p:pic>
        <p:nvPicPr>
          <p:cNvPr id="14341" name="Picture 11" descr="C:\Users\Dale\AppData\Local\Microsoft\Windows\Temporary Internet Files\Content.IE5\B8RRVLIW\MPj043857800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905000"/>
            <a:ext cx="2798763" cy="41910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4342" name="Footer Placeholder 4"/>
          <p:cNvSpPr txBox="1">
            <a:spLocks noGrp="1"/>
          </p:cNvSpPr>
          <p:nvPr/>
        </p:nvSpPr>
        <p:spPr bwMode="auto">
          <a:xfrm>
            <a:off x="762000" y="6248400"/>
            <a:ext cx="5562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400"/>
              <a:t>Texas Education Agency, Copyright © 2012. All rights reserved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pPr eaLnBrk="1" hangingPunct="1">
              <a:defRPr/>
            </a:pPr>
            <a:r>
              <a:rPr lang="en-US" dirty="0" smtClean="0">
                <a:effectLst>
                  <a:outerShdw blurRad="38100" dist="38100" dir="2700000" algn="tl">
                    <a:srgbClr val="C0C0C0"/>
                  </a:outerShdw>
                </a:effectLst>
              </a:rPr>
              <a:t>When Acceptances are Effective</a:t>
            </a:r>
          </a:p>
        </p:txBody>
      </p:sp>
      <p:sp>
        <p:nvSpPr>
          <p:cNvPr id="25603" name="Rectangle 3"/>
          <p:cNvSpPr>
            <a:spLocks noGrp="1" noChangeArrowheads="1"/>
          </p:cNvSpPr>
          <p:nvPr>
            <p:ph type="body" idx="4294967295"/>
          </p:nvPr>
        </p:nvSpPr>
        <p:spPr/>
        <p:txBody>
          <a:bodyPr/>
          <a:lstStyle/>
          <a:p>
            <a:pPr eaLnBrk="1" hangingPunct="1">
              <a:lnSpc>
                <a:spcPct val="90000"/>
              </a:lnSpc>
              <a:buFont typeface="Wingdings" pitchFamily="2" charset="2"/>
              <a:buChar char="Ø"/>
              <a:defRPr/>
            </a:pPr>
            <a:r>
              <a:rPr lang="en-US" dirty="0" smtClean="0">
                <a:effectLst>
                  <a:outerShdw blurRad="38100" dist="38100" dir="2700000" algn="tl">
                    <a:srgbClr val="C0C0C0"/>
                  </a:outerShdw>
                </a:effectLst>
              </a:rPr>
              <a:t>according to required means of acceptance by the offerer</a:t>
            </a:r>
          </a:p>
          <a:p>
            <a:pPr eaLnBrk="1" hangingPunct="1">
              <a:lnSpc>
                <a:spcPct val="90000"/>
              </a:lnSpc>
              <a:buFont typeface="Wingdings" pitchFamily="2" charset="2"/>
              <a:buChar char="Ø"/>
              <a:defRPr/>
            </a:pPr>
            <a:r>
              <a:rPr lang="en-US" dirty="0" smtClean="0">
                <a:effectLst>
                  <a:outerShdw blurRad="38100" dist="38100" dir="2700000" algn="tl">
                    <a:srgbClr val="C0C0C0"/>
                  </a:outerShdw>
                </a:effectLst>
              </a:rPr>
              <a:t>next day delivery</a:t>
            </a:r>
          </a:p>
          <a:p>
            <a:pPr eaLnBrk="1" hangingPunct="1">
              <a:lnSpc>
                <a:spcPct val="90000"/>
              </a:lnSpc>
              <a:buFont typeface="Wingdings" pitchFamily="2" charset="2"/>
              <a:buChar char="Ø"/>
              <a:defRPr/>
            </a:pPr>
            <a:r>
              <a:rPr lang="en-US" dirty="0" smtClean="0">
                <a:effectLst>
                  <a:outerShdw blurRad="38100" dist="38100" dir="2700000" algn="tl">
                    <a:srgbClr val="C0C0C0"/>
                  </a:outerShdw>
                </a:effectLst>
              </a:rPr>
              <a:t>when no specified or customary method for communicating acceptance is stated-acceptance is effective when sent by the same means used for the offer or by faster means</a:t>
            </a:r>
          </a:p>
        </p:txBody>
      </p:sp>
      <p:sp>
        <p:nvSpPr>
          <p:cNvPr id="4" name="Slide Number Placeholder 3"/>
          <p:cNvSpPr>
            <a:spLocks noGrp="1"/>
          </p:cNvSpPr>
          <p:nvPr>
            <p:ph type="sldNum" sz="quarter" idx="12"/>
          </p:nvPr>
        </p:nvSpPr>
        <p:spPr/>
        <p:txBody>
          <a:bodyPr/>
          <a:lstStyle/>
          <a:p>
            <a:pPr>
              <a:defRPr/>
            </a:pPr>
            <a:fld id="{19D576B5-1BC2-496E-B75D-20AB268333BD}" type="slidenum">
              <a:rPr lang="en-US"/>
              <a:pPr>
                <a:defRPr/>
              </a:pPr>
              <a:t>11</a:t>
            </a:fld>
            <a:endParaRPr lang="en-US"/>
          </a:p>
        </p:txBody>
      </p:sp>
      <p:sp>
        <p:nvSpPr>
          <p:cNvPr id="15365" name="Footer Placeholder 4"/>
          <p:cNvSpPr txBox="1">
            <a:spLocks noGrp="1"/>
          </p:cNvSpPr>
          <p:nvPr/>
        </p:nvSpPr>
        <p:spPr bwMode="auto">
          <a:xfrm>
            <a:off x="762000" y="6248400"/>
            <a:ext cx="5562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400"/>
              <a:t>Texas Education Agency, Copyright © 2012. All rights reserved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p:txBody>
          <a:bodyPr/>
          <a:lstStyle/>
          <a:p>
            <a:pPr eaLnBrk="1" hangingPunct="1">
              <a:defRPr/>
            </a:pPr>
            <a:r>
              <a:rPr lang="en-US" dirty="0" smtClean="0">
                <a:effectLst>
                  <a:outerShdw blurRad="38100" dist="38100" dir="2700000" algn="tl">
                    <a:srgbClr val="C0C0C0"/>
                  </a:outerShdw>
                </a:effectLst>
              </a:rPr>
              <a:t>When Acceptances are Effective</a:t>
            </a:r>
          </a:p>
        </p:txBody>
      </p:sp>
      <p:sp>
        <p:nvSpPr>
          <p:cNvPr id="27651" name="Rectangle 3"/>
          <p:cNvSpPr>
            <a:spLocks noGrp="1" noChangeArrowheads="1"/>
          </p:cNvSpPr>
          <p:nvPr>
            <p:ph type="body" idx="4294967295"/>
          </p:nvPr>
        </p:nvSpPr>
        <p:spPr>
          <a:xfrm>
            <a:off x="533400" y="1600200"/>
            <a:ext cx="5562600" cy="1295400"/>
          </a:xfrm>
        </p:spPr>
        <p:txBody>
          <a:bodyPr/>
          <a:lstStyle/>
          <a:p>
            <a:pPr eaLnBrk="1" hangingPunct="1">
              <a:buFont typeface="Wingdings" pitchFamily="2" charset="2"/>
              <a:buChar char="Ø"/>
              <a:defRPr/>
            </a:pPr>
            <a:r>
              <a:rPr lang="en-US" b="1" i="1" u="sng" dirty="0" smtClean="0">
                <a:effectLst>
                  <a:outerShdw blurRad="38100" dist="38100" dir="2700000" algn="tl">
                    <a:srgbClr val="C0C0C0"/>
                  </a:outerShdw>
                </a:effectLst>
              </a:rPr>
              <a:t>Oral acceptances </a:t>
            </a:r>
            <a:r>
              <a:rPr lang="en-US" dirty="0" smtClean="0">
                <a:effectLst>
                  <a:outerShdw blurRad="38100" dist="38100" dir="2700000" algn="tl">
                    <a:srgbClr val="C0C0C0"/>
                  </a:outerShdw>
                </a:effectLst>
              </a:rPr>
              <a:t>occur</a:t>
            </a:r>
          </a:p>
          <a:p>
            <a:pPr eaLnBrk="1" hangingPunct="1">
              <a:buFontTx/>
              <a:buNone/>
              <a:defRPr/>
            </a:pPr>
            <a:r>
              <a:rPr lang="en-US" dirty="0" smtClean="0">
                <a:effectLst>
                  <a:outerShdw blurRad="38100" dist="38100" dir="2700000" algn="tl">
                    <a:srgbClr val="C0C0C0"/>
                  </a:outerShdw>
                </a:effectLst>
              </a:rPr>
              <a:t>   when words are spoken</a:t>
            </a:r>
          </a:p>
          <a:p>
            <a:pPr eaLnBrk="1" hangingPunct="1">
              <a:buFont typeface="Wingdings" pitchFamily="2" charset="2"/>
              <a:buChar char="Ø"/>
              <a:defRPr/>
            </a:pPr>
            <a:r>
              <a:rPr lang="en-US" b="1" i="1" u="sng" dirty="0" smtClean="0">
                <a:effectLst>
                  <a:outerShdw blurRad="38100" dist="38100" dir="2700000" algn="tl">
                    <a:srgbClr val="C0C0C0"/>
                  </a:outerShdw>
                </a:effectLst>
              </a:rPr>
              <a:t>Telegraph</a:t>
            </a:r>
            <a:r>
              <a:rPr lang="en-US" dirty="0" smtClean="0">
                <a:effectLst>
                  <a:outerShdw blurRad="38100" dist="38100" dir="2700000" algn="tl">
                    <a:srgbClr val="C0C0C0"/>
                  </a:outerShdw>
                </a:effectLst>
              </a:rPr>
              <a:t> when it is</a:t>
            </a:r>
          </a:p>
          <a:p>
            <a:pPr eaLnBrk="1" hangingPunct="1">
              <a:buFontTx/>
              <a:buNone/>
              <a:defRPr/>
            </a:pPr>
            <a:r>
              <a:rPr lang="en-US" dirty="0" smtClean="0">
                <a:effectLst>
                  <a:outerShdw blurRad="38100" dist="38100" dir="2700000" algn="tl">
                    <a:srgbClr val="C0C0C0"/>
                  </a:outerShdw>
                </a:effectLst>
              </a:rPr>
              <a:t>   handed to the clerk</a:t>
            </a:r>
          </a:p>
          <a:p>
            <a:pPr eaLnBrk="1" hangingPunct="1">
              <a:buFontTx/>
              <a:buNone/>
              <a:defRPr/>
            </a:pPr>
            <a:r>
              <a:rPr lang="en-US" dirty="0" smtClean="0">
                <a:effectLst>
                  <a:outerShdw blurRad="38100" dist="38100" dir="2700000" algn="tl">
                    <a:srgbClr val="C0C0C0"/>
                  </a:outerShdw>
                </a:effectLst>
              </a:rPr>
              <a:t>   at the telegraph office</a:t>
            </a:r>
          </a:p>
        </p:txBody>
      </p:sp>
      <p:sp>
        <p:nvSpPr>
          <p:cNvPr id="4" name="Slide Number Placeholder 3"/>
          <p:cNvSpPr>
            <a:spLocks noGrp="1"/>
          </p:cNvSpPr>
          <p:nvPr>
            <p:ph type="sldNum" sz="quarter" idx="12"/>
          </p:nvPr>
        </p:nvSpPr>
        <p:spPr/>
        <p:txBody>
          <a:bodyPr/>
          <a:lstStyle/>
          <a:p>
            <a:pPr>
              <a:defRPr/>
            </a:pPr>
            <a:fld id="{C814E913-69D1-411A-9AF3-1BF37ADE7606}" type="slidenum">
              <a:rPr lang="en-US"/>
              <a:pPr>
                <a:defRPr/>
              </a:pPr>
              <a:t>12</a:t>
            </a:fld>
            <a:endParaRPr lang="en-US"/>
          </a:p>
        </p:txBody>
      </p:sp>
      <p:pic>
        <p:nvPicPr>
          <p:cNvPr id="16389" name="Picture 5" descr="Telegraph istock.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13388" y="2971800"/>
            <a:ext cx="3332162" cy="25146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6390" name="Footer Placeholder 4"/>
          <p:cNvSpPr txBox="1">
            <a:spLocks noGrp="1"/>
          </p:cNvSpPr>
          <p:nvPr/>
        </p:nvSpPr>
        <p:spPr bwMode="auto">
          <a:xfrm>
            <a:off x="762000" y="6248400"/>
            <a:ext cx="5562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400"/>
              <a:t>Texas Education Agency, Copyright © 2012. All rights reserved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14400" y="2209800"/>
            <a:ext cx="7315200" cy="37338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Slide Number Placeholder 2"/>
          <p:cNvSpPr>
            <a:spLocks noGrp="1"/>
          </p:cNvSpPr>
          <p:nvPr>
            <p:ph type="sldNum" sz="quarter" idx="12"/>
          </p:nvPr>
        </p:nvSpPr>
        <p:spPr/>
        <p:txBody>
          <a:bodyPr/>
          <a:lstStyle/>
          <a:p>
            <a:pPr>
              <a:defRPr/>
            </a:pPr>
            <a:fld id="{7344E853-8DC3-4A1C-B29E-059235D72C00}" type="slidenum">
              <a:rPr lang="en-US"/>
              <a:pPr>
                <a:defRPr/>
              </a:pPr>
              <a:t>13</a:t>
            </a:fld>
            <a:endParaRPr lang="en-US"/>
          </a:p>
        </p:txBody>
      </p:sp>
      <p:sp>
        <p:nvSpPr>
          <p:cNvPr id="17412" name="TextBox 3"/>
          <p:cNvSpPr txBox="1">
            <a:spLocks noChangeArrowheads="1"/>
          </p:cNvSpPr>
          <p:nvPr/>
        </p:nvSpPr>
        <p:spPr bwMode="auto">
          <a:xfrm>
            <a:off x="2133600" y="533400"/>
            <a:ext cx="5181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4800">
                <a:solidFill>
                  <a:srgbClr val="C00000"/>
                </a:solidFill>
                <a:latin typeface="Tahoma" pitchFamily="34" charset="0"/>
              </a:rPr>
              <a:t>Assignments</a:t>
            </a:r>
          </a:p>
        </p:txBody>
      </p:sp>
      <p:sp>
        <p:nvSpPr>
          <p:cNvPr id="17413" name="TextBox 5"/>
          <p:cNvSpPr txBox="1">
            <a:spLocks noChangeArrowheads="1"/>
          </p:cNvSpPr>
          <p:nvPr/>
        </p:nvSpPr>
        <p:spPr bwMode="auto">
          <a:xfrm>
            <a:off x="1752600" y="1600200"/>
            <a:ext cx="5943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800">
                <a:cs typeface="Arial" charset="0"/>
              </a:rPr>
              <a:t>Independent Practice Assignments</a:t>
            </a:r>
          </a:p>
        </p:txBody>
      </p:sp>
      <p:sp>
        <p:nvSpPr>
          <p:cNvPr id="2" name="Rectangle 1"/>
          <p:cNvSpPr>
            <a:spLocks noChangeArrowheads="1"/>
          </p:cNvSpPr>
          <p:nvPr/>
        </p:nvSpPr>
        <p:spPr bwMode="auto">
          <a:xfrm>
            <a:off x="914400" y="2209800"/>
            <a:ext cx="7086600" cy="3694113"/>
          </a:xfrm>
          <a:prstGeom prst="rect">
            <a:avLst/>
          </a:prstGeom>
          <a:noFill/>
          <a:ln w="9525">
            <a:noFill/>
            <a:miter lim="800000"/>
            <a:headEnd/>
            <a:tailEnd/>
          </a:ln>
        </p:spPr>
        <p:txBody>
          <a:bodyPr anchor="ctr">
            <a:spAutoFit/>
          </a:bodyPr>
          <a:lstStyle/>
          <a:p>
            <a:pPr marL="342900" indent="-342900">
              <a:buFontTx/>
              <a:buAutoNum type="arabicPeriod"/>
              <a:tabLst>
                <a:tab pos="304800" algn="l"/>
              </a:tabLst>
              <a:defRPr/>
            </a:pPr>
            <a:r>
              <a:rPr lang="en-US" b="1" dirty="0">
                <a:latin typeface="Arial" charset="0"/>
                <a:ea typeface="Times New Roman" pitchFamily="18" charset="0"/>
                <a:cs typeface="Arial" charset="0"/>
              </a:rPr>
              <a:t>Bilateral vs. Unilateral Agreement Poster:</a:t>
            </a:r>
            <a:r>
              <a:rPr lang="en-US" dirty="0">
                <a:latin typeface="Arial" charset="0"/>
                <a:ea typeface="Times New Roman" pitchFamily="18" charset="0"/>
                <a:cs typeface="Arial" charset="0"/>
              </a:rPr>
              <a:t> Ask students to design a poster that shows pictures and explanations for four bilateral agreements and four unilateral agreements. This project will be evaluated using the associated rubric.</a:t>
            </a:r>
          </a:p>
          <a:p>
            <a:pPr marL="342900" indent="-342900">
              <a:tabLst>
                <a:tab pos="304800" algn="l"/>
              </a:tabLst>
              <a:defRPr/>
            </a:pPr>
            <a:endParaRPr lang="en-US" dirty="0">
              <a:ea typeface="Times New Roman" pitchFamily="18" charset="0"/>
              <a:cs typeface="Arial" charset="0"/>
            </a:endParaRPr>
          </a:p>
          <a:p>
            <a:pPr>
              <a:tabLst>
                <a:tab pos="304800" algn="l"/>
              </a:tabLst>
              <a:defRPr/>
            </a:pPr>
            <a:r>
              <a:rPr lang="en-US" dirty="0">
                <a:latin typeface="Arial" charset="0"/>
                <a:ea typeface="Times New Roman" pitchFamily="18" charset="0"/>
                <a:cs typeface="Arial" charset="0"/>
              </a:rPr>
              <a:t>  </a:t>
            </a:r>
            <a:r>
              <a:rPr lang="en-US" b="1" dirty="0">
                <a:latin typeface="Arial" charset="0"/>
                <a:ea typeface="Times New Roman" pitchFamily="18" charset="0"/>
                <a:cs typeface="Arial" charset="0"/>
              </a:rPr>
              <a:t>2. Creating the</a:t>
            </a:r>
            <a:r>
              <a:rPr lang="en-US" dirty="0">
                <a:latin typeface="Arial" charset="0"/>
                <a:ea typeface="Times New Roman" pitchFamily="18" charset="0"/>
                <a:cs typeface="Arial" charset="0"/>
              </a:rPr>
              <a:t> </a:t>
            </a:r>
            <a:r>
              <a:rPr lang="en-US" b="1" dirty="0">
                <a:latin typeface="Arial" charset="0"/>
                <a:ea typeface="Times New Roman" pitchFamily="18" charset="0"/>
                <a:cs typeface="Arial" charset="0"/>
              </a:rPr>
              <a:t>Legal Case Flash Card Game: </a:t>
            </a:r>
            <a:r>
              <a:rPr lang="en-US" dirty="0">
                <a:latin typeface="Arial" charset="0"/>
                <a:ea typeface="Times New Roman" pitchFamily="18" charset="0"/>
                <a:cs typeface="Arial" charset="0"/>
              </a:rPr>
              <a:t>Split the class into teams with two members. Each team must design a collage with an activity that involves an agreement. When the teams show their flash card to the class, students must state if the agreement is unilateral or bilateral. Students must also state what is involved in the agreement and if the agreement should be in writing. All answers must include specific explanations. This project will be evaluated using the associated rubric.</a:t>
            </a:r>
            <a:endParaRPr lang="en-US" dirty="0">
              <a:ea typeface="Times New Roman" pitchFamily="18" charset="0"/>
              <a:cs typeface="Arial" charset="0"/>
            </a:endParaRPr>
          </a:p>
        </p:txBody>
      </p:sp>
      <p:sp>
        <p:nvSpPr>
          <p:cNvPr id="17415" name="Footer Placeholder 4"/>
          <p:cNvSpPr txBox="1">
            <a:spLocks noGrp="1"/>
          </p:cNvSpPr>
          <p:nvPr/>
        </p:nvSpPr>
        <p:spPr bwMode="auto">
          <a:xfrm>
            <a:off x="762000" y="6248400"/>
            <a:ext cx="5562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400"/>
              <a:t>Texas Education Agency, Copyright © 2012. All rights reserved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txBox="1">
            <a:spLocks noGrp="1"/>
          </p:cNvSpPr>
          <p:nvPr/>
        </p:nvSpPr>
        <p:spPr bwMode="auto">
          <a:xfrm>
            <a:off x="762000" y="6248400"/>
            <a:ext cx="5562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400"/>
              <a:t>Texas Education Agency, Copyright © 2012. All rights reserved</a:t>
            </a:r>
          </a:p>
        </p:txBody>
      </p:sp>
      <p:sp>
        <p:nvSpPr>
          <p:cNvPr id="6147" name="Rectangle 1"/>
          <p:cNvSpPr>
            <a:spLocks noChangeArrowheads="1"/>
          </p:cNvSpPr>
          <p:nvPr/>
        </p:nvSpPr>
        <p:spPr bwMode="auto">
          <a:xfrm>
            <a:off x="609600" y="914400"/>
            <a:ext cx="8077200" cy="493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200" i="1">
                <a:solidFill>
                  <a:schemeClr val="tx2"/>
                </a:solidFill>
                <a:cs typeface="Arial" charset="0"/>
              </a:rPr>
              <a:t> “Copyright and Terms of Service</a:t>
            </a:r>
          </a:p>
          <a:p>
            <a:pPr eaLnBrk="1" hangingPunct="1">
              <a:spcBef>
                <a:spcPct val="0"/>
              </a:spcBef>
              <a:buFontTx/>
              <a:buNone/>
            </a:pPr>
            <a:endParaRPr lang="en-US" altLang="en-US" sz="1800">
              <a:solidFill>
                <a:schemeClr val="tx2"/>
              </a:solidFill>
              <a:latin typeface="Times New Roman" pitchFamily="18" charset="0"/>
              <a:ea typeface="Calibri" pitchFamily="34" charset="0"/>
              <a:cs typeface="Times New Roman" pitchFamily="18" charset="0"/>
            </a:endParaRPr>
          </a:p>
          <a:p>
            <a:pPr>
              <a:spcBef>
                <a:spcPct val="0"/>
              </a:spcBef>
              <a:buFontTx/>
              <a:buNone/>
            </a:pPr>
            <a:r>
              <a:rPr lang="en-US" altLang="en-US" sz="1200" i="1">
                <a:solidFill>
                  <a:schemeClr val="tx2"/>
                </a:solidFill>
                <a:cs typeface="Arial" charset="0"/>
              </a:rPr>
              <a:t>Copyright © Texas Education Agency. The materials found on this website are copyrighted © and trademarked ™ as the property of the Texas Education Agency and may not be reproduced without the express written permission of the Texas Education Agency, except under the following conditions: </a:t>
            </a:r>
          </a:p>
          <a:p>
            <a:pPr>
              <a:spcBef>
                <a:spcPct val="0"/>
              </a:spcBef>
              <a:buFontTx/>
              <a:buNone/>
            </a:pPr>
            <a:endParaRPr lang="en-US" altLang="en-US" sz="1800">
              <a:solidFill>
                <a:schemeClr val="tx2"/>
              </a:solidFill>
              <a:latin typeface="Times New Roman" pitchFamily="18" charset="0"/>
              <a:cs typeface="Arial" charset="0"/>
            </a:endParaRPr>
          </a:p>
          <a:p>
            <a:pPr>
              <a:spcBef>
                <a:spcPct val="0"/>
              </a:spcBef>
              <a:buFontTx/>
              <a:buAutoNum type="arabicParenR"/>
            </a:pPr>
            <a:r>
              <a:rPr lang="en-US" altLang="en-US" sz="1200" i="1">
                <a:solidFill>
                  <a:schemeClr val="tx2"/>
                </a:solidFill>
                <a:cs typeface="Arial" charset="0"/>
              </a:rPr>
              <a:t>Texas public school districts, charter schools, and Education Service Centers may reproduce and use copies of the Materials and Related Materials for the districts’ and schools’ educational use without obtaining permission from the Texas Education Agency;</a:t>
            </a:r>
          </a:p>
          <a:p>
            <a:pPr>
              <a:spcBef>
                <a:spcPct val="0"/>
              </a:spcBef>
              <a:buFontTx/>
              <a:buNone/>
            </a:pPr>
            <a:endParaRPr lang="en-US" altLang="en-US" sz="1800">
              <a:solidFill>
                <a:schemeClr val="tx2"/>
              </a:solidFill>
              <a:latin typeface="Times New Roman" pitchFamily="18" charset="0"/>
              <a:cs typeface="Arial" charset="0"/>
            </a:endParaRPr>
          </a:p>
          <a:p>
            <a:pPr>
              <a:spcBef>
                <a:spcPct val="0"/>
              </a:spcBef>
              <a:buFontTx/>
              <a:buNone/>
            </a:pPr>
            <a:r>
              <a:rPr lang="en-US" altLang="en-US" sz="1200" i="1">
                <a:solidFill>
                  <a:schemeClr val="tx2"/>
                </a:solidFill>
                <a:cs typeface="Arial" charset="0"/>
              </a:rPr>
              <a:t>2) Residents of the state of Texas may reproduce and use copies of the Materials and Related Materials for individual personal use only without obtaining written permission of the Texas Education Agency;</a:t>
            </a:r>
          </a:p>
          <a:p>
            <a:pPr>
              <a:spcBef>
                <a:spcPct val="0"/>
              </a:spcBef>
              <a:buFontTx/>
              <a:buNone/>
            </a:pPr>
            <a:endParaRPr lang="en-US" altLang="en-US" sz="1800">
              <a:solidFill>
                <a:schemeClr val="tx2"/>
              </a:solidFill>
              <a:latin typeface="Times New Roman" pitchFamily="18" charset="0"/>
              <a:cs typeface="Arial" charset="0"/>
            </a:endParaRPr>
          </a:p>
          <a:p>
            <a:pPr>
              <a:spcBef>
                <a:spcPct val="0"/>
              </a:spcBef>
              <a:buFontTx/>
              <a:buNone/>
            </a:pPr>
            <a:r>
              <a:rPr lang="en-US" altLang="en-US" sz="1200" i="1">
                <a:solidFill>
                  <a:schemeClr val="tx2"/>
                </a:solidFill>
                <a:cs typeface="Arial" charset="0"/>
              </a:rPr>
              <a:t>3) Any portion reproduced must be reproduced in its entirety and remain unedited, unaltered and unchanged in any way;</a:t>
            </a:r>
          </a:p>
          <a:p>
            <a:pPr>
              <a:spcBef>
                <a:spcPct val="0"/>
              </a:spcBef>
              <a:buFontTx/>
              <a:buNone/>
            </a:pPr>
            <a:endParaRPr lang="en-US" altLang="en-US" sz="1800">
              <a:solidFill>
                <a:schemeClr val="tx2"/>
              </a:solidFill>
              <a:latin typeface="Times New Roman" pitchFamily="18" charset="0"/>
              <a:cs typeface="Arial" charset="0"/>
            </a:endParaRPr>
          </a:p>
          <a:p>
            <a:pPr>
              <a:spcBef>
                <a:spcPct val="0"/>
              </a:spcBef>
              <a:buFontTx/>
              <a:buNone/>
            </a:pPr>
            <a:r>
              <a:rPr lang="en-US" altLang="en-US" sz="1200" i="1">
                <a:solidFill>
                  <a:schemeClr val="tx2"/>
                </a:solidFill>
                <a:cs typeface="Arial" charset="0"/>
              </a:rPr>
              <a:t>4) No monetary charge can be made for the reproduced materials or any document containing them; however, a reasonable charge to cover only the cost of reproduction and distribution may be charged.</a:t>
            </a:r>
            <a:endParaRPr lang="en-US" altLang="en-US" sz="1800">
              <a:solidFill>
                <a:schemeClr val="tx2"/>
              </a:solidFill>
              <a:latin typeface="Times New Roman" pitchFamily="18" charset="0"/>
              <a:cs typeface="Arial" charset="0"/>
            </a:endParaRPr>
          </a:p>
          <a:p>
            <a:pPr>
              <a:spcBef>
                <a:spcPct val="0"/>
              </a:spcBef>
              <a:buFontTx/>
              <a:buNone/>
            </a:pPr>
            <a:r>
              <a:rPr lang="en-US" altLang="en-US" sz="1200" i="1">
                <a:solidFill>
                  <a:schemeClr val="tx2"/>
                </a:solidFill>
                <a:cs typeface="Arial" charset="0"/>
              </a:rPr>
              <a:t>Private entities or persons located in Texas that are not Texas public school districts or Texas charter schools or any entity, whether public or private, educational or non-educational, located outside the state of Texas MUST obtain written approval from the Texas Education Agency and will be required to enter into a license agreement that may involve the payment of a licensing fee or a royalty fee.</a:t>
            </a:r>
          </a:p>
          <a:p>
            <a:pPr>
              <a:spcBef>
                <a:spcPct val="0"/>
              </a:spcBef>
              <a:buFontTx/>
              <a:buNone/>
            </a:pPr>
            <a:endParaRPr lang="en-US" altLang="en-US" sz="1200" i="1">
              <a:solidFill>
                <a:schemeClr val="tx2"/>
              </a:solidFill>
              <a:cs typeface="Arial" charset="0"/>
            </a:endParaRPr>
          </a:p>
          <a:p>
            <a:pPr>
              <a:spcBef>
                <a:spcPct val="0"/>
              </a:spcBef>
              <a:buFontTx/>
              <a:buNone/>
            </a:pPr>
            <a:r>
              <a:rPr lang="en-US" altLang="en-US" sz="1200" i="1">
                <a:solidFill>
                  <a:schemeClr val="tx2"/>
                </a:solidFill>
                <a:cs typeface="Arial" charset="0"/>
              </a:rPr>
              <a:t>Call TEA Copyrights with any questions you have.</a:t>
            </a:r>
            <a:endParaRPr lang="en-US" altLang="en-US" sz="2800">
              <a:solidFill>
                <a:schemeClr val="tx2"/>
              </a:solidFill>
              <a:cs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pPr eaLnBrk="1" hangingPunct="1">
              <a:defRPr/>
            </a:pPr>
            <a:r>
              <a:rPr lang="en-US" sz="4800" dirty="0" smtClean="0">
                <a:effectLst>
                  <a:outerShdw blurRad="38100" dist="38100" dir="2700000" algn="tl">
                    <a:srgbClr val="C0C0C0"/>
                  </a:outerShdw>
                </a:effectLst>
              </a:rPr>
              <a:t>Acceptance Must </a:t>
            </a:r>
            <a:br>
              <a:rPr lang="en-US" sz="4800" dirty="0" smtClean="0">
                <a:effectLst>
                  <a:outerShdw blurRad="38100" dist="38100" dir="2700000" algn="tl">
                    <a:srgbClr val="C0C0C0"/>
                  </a:outerShdw>
                </a:effectLst>
              </a:rPr>
            </a:br>
            <a:r>
              <a:rPr lang="en-US" sz="4800" dirty="0" smtClean="0">
                <a:effectLst>
                  <a:outerShdw blurRad="38100" dist="38100" dir="2700000" algn="tl">
                    <a:srgbClr val="C0C0C0"/>
                  </a:outerShdw>
                </a:effectLst>
              </a:rPr>
              <a:t>Match the Offer</a:t>
            </a:r>
          </a:p>
        </p:txBody>
      </p:sp>
      <p:sp>
        <p:nvSpPr>
          <p:cNvPr id="9219" name="Rectangle 3"/>
          <p:cNvSpPr>
            <a:spLocks noGrp="1" noChangeArrowheads="1"/>
          </p:cNvSpPr>
          <p:nvPr>
            <p:ph type="body" idx="4294967295"/>
          </p:nvPr>
        </p:nvSpPr>
        <p:spPr>
          <a:xfrm>
            <a:off x="609600" y="2514600"/>
            <a:ext cx="4495800" cy="2667000"/>
          </a:xfrm>
        </p:spPr>
        <p:txBody>
          <a:bodyPr/>
          <a:lstStyle/>
          <a:p>
            <a:pPr eaLnBrk="1" hangingPunct="1">
              <a:buFontTx/>
              <a:buNone/>
              <a:defRPr/>
            </a:pPr>
            <a:r>
              <a:rPr lang="en-US" dirty="0" smtClean="0">
                <a:effectLst>
                  <a:outerShdw blurRad="38100" dist="38100" dir="2700000" algn="tl">
                    <a:srgbClr val="C0C0C0"/>
                  </a:outerShdw>
                </a:effectLst>
              </a:rPr>
              <a:t>  </a:t>
            </a:r>
            <a:r>
              <a:rPr lang="en-US" b="1" i="1" u="sng" dirty="0" smtClean="0">
                <a:effectLst>
                  <a:outerShdw blurRad="38100" dist="38100" dir="2700000" algn="tl">
                    <a:srgbClr val="C0C0C0"/>
                  </a:outerShdw>
                </a:effectLst>
              </a:rPr>
              <a:t>Mirror Image Rule – </a:t>
            </a:r>
            <a:r>
              <a:rPr lang="en-US" dirty="0" smtClean="0">
                <a:effectLst>
                  <a:outerShdw blurRad="38100" dist="38100" dir="2700000" algn="tl">
                    <a:srgbClr val="C0C0C0"/>
                  </a:outerShdw>
                </a:effectLst>
              </a:rPr>
              <a:t>acceptance must exactly match the terms contained in the offer.</a:t>
            </a:r>
          </a:p>
        </p:txBody>
      </p:sp>
      <p:sp>
        <p:nvSpPr>
          <p:cNvPr id="4" name="Slide Number Placeholder 3"/>
          <p:cNvSpPr>
            <a:spLocks noGrp="1"/>
          </p:cNvSpPr>
          <p:nvPr>
            <p:ph type="sldNum" sz="quarter" idx="12"/>
          </p:nvPr>
        </p:nvSpPr>
        <p:spPr/>
        <p:txBody>
          <a:bodyPr/>
          <a:lstStyle/>
          <a:p>
            <a:pPr>
              <a:defRPr/>
            </a:pPr>
            <a:fld id="{CB0F8BB7-956F-42AC-9D6F-7F5F0CC3382F}" type="slidenum">
              <a:rPr lang="en-US"/>
              <a:pPr>
                <a:defRPr/>
              </a:pPr>
              <a:t>3</a:t>
            </a:fld>
            <a:endParaRPr lang="en-US"/>
          </a:p>
        </p:txBody>
      </p:sp>
      <p:sp>
        <p:nvSpPr>
          <p:cNvPr id="7173" name="Footer Placeholder 4"/>
          <p:cNvSpPr>
            <a:spLocks noGrp="1"/>
          </p:cNvSpPr>
          <p:nvPr>
            <p:ph type="ftr" sz="quarter" idx="11"/>
          </p:nvPr>
        </p:nvSpPr>
        <p:spPr>
          <a:xfrm>
            <a:off x="762000" y="6248400"/>
            <a:ext cx="55626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smtClean="0"/>
              <a:t>Texas Education Agency, Copyright © 2012. All rights reserved</a:t>
            </a:r>
          </a:p>
        </p:txBody>
      </p:sp>
      <p:pic>
        <p:nvPicPr>
          <p:cNvPr id="7174" name="Picture 9" descr="mirror image istock.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2016125"/>
            <a:ext cx="2895600" cy="402907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pPr eaLnBrk="1" hangingPunct="1">
              <a:defRPr/>
            </a:pPr>
            <a:r>
              <a:rPr lang="en-US" dirty="0" smtClean="0">
                <a:effectLst>
                  <a:outerShdw blurRad="38100" dist="38100" dir="2700000" algn="tl">
                    <a:srgbClr val="C0C0C0"/>
                  </a:outerShdw>
                </a:effectLst>
              </a:rPr>
              <a:t>UCC-Acceptance of an Offer for a Contract</a:t>
            </a:r>
          </a:p>
        </p:txBody>
      </p:sp>
      <p:sp>
        <p:nvSpPr>
          <p:cNvPr id="11267" name="Rectangle 3"/>
          <p:cNvSpPr>
            <a:spLocks noGrp="1" noChangeArrowheads="1"/>
          </p:cNvSpPr>
          <p:nvPr>
            <p:ph type="body" idx="4294967295"/>
          </p:nvPr>
        </p:nvSpPr>
        <p:spPr>
          <a:xfrm>
            <a:off x="533400" y="1600200"/>
            <a:ext cx="8077200" cy="3886200"/>
          </a:xfrm>
        </p:spPr>
        <p:txBody>
          <a:bodyPr/>
          <a:lstStyle/>
          <a:p>
            <a:pPr eaLnBrk="1" hangingPunct="1">
              <a:buFont typeface="Wingdings" pitchFamily="2" charset="2"/>
              <a:buChar char="Ø"/>
              <a:defRPr/>
            </a:pPr>
            <a:r>
              <a:rPr lang="en-US" dirty="0" smtClean="0">
                <a:effectLst>
                  <a:outerShdw blurRad="38100" dist="38100" dir="2700000" algn="tl">
                    <a:srgbClr val="C0C0C0"/>
                  </a:outerShdw>
                </a:effectLst>
              </a:rPr>
              <a:t>Contract for a sale of goods can be valid even if it does include new or conflicting terms.</a:t>
            </a:r>
          </a:p>
          <a:p>
            <a:pPr lvl="1" eaLnBrk="1" hangingPunct="1">
              <a:defRPr/>
            </a:pPr>
            <a:r>
              <a:rPr lang="en-US" dirty="0" smtClean="0">
                <a:effectLst>
                  <a:outerShdw blurRad="38100" dist="38100" dir="2700000" algn="tl">
                    <a:srgbClr val="C0C0C0"/>
                  </a:outerShdw>
                </a:effectLst>
              </a:rPr>
              <a:t>If a party is a consumer, not a merchant, then the new or changed terms are mere proposals and not a part of the contract unless agreed to by the original offerer.</a:t>
            </a:r>
          </a:p>
        </p:txBody>
      </p:sp>
      <p:sp>
        <p:nvSpPr>
          <p:cNvPr id="4" name="Slide Number Placeholder 3"/>
          <p:cNvSpPr>
            <a:spLocks noGrp="1"/>
          </p:cNvSpPr>
          <p:nvPr>
            <p:ph type="sldNum" sz="quarter" idx="12"/>
          </p:nvPr>
        </p:nvSpPr>
        <p:spPr/>
        <p:txBody>
          <a:bodyPr/>
          <a:lstStyle/>
          <a:p>
            <a:pPr>
              <a:defRPr/>
            </a:pPr>
            <a:fld id="{95B43358-2AB1-4A47-80D0-50AB091B3F65}" type="slidenum">
              <a:rPr lang="en-US"/>
              <a:pPr>
                <a:defRPr/>
              </a:pPr>
              <a:t>4</a:t>
            </a:fld>
            <a:endParaRPr lang="en-US"/>
          </a:p>
        </p:txBody>
      </p:sp>
      <p:sp>
        <p:nvSpPr>
          <p:cNvPr id="8197" name="Footer Placeholder 4"/>
          <p:cNvSpPr txBox="1">
            <a:spLocks noGrp="1"/>
          </p:cNvSpPr>
          <p:nvPr/>
        </p:nvSpPr>
        <p:spPr bwMode="auto">
          <a:xfrm>
            <a:off x="762000" y="6248400"/>
            <a:ext cx="5562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400"/>
              <a:t>Texas Education Agency, Copyright © 2012. All rights reserved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pPr eaLnBrk="1" hangingPunct="1">
              <a:defRPr/>
            </a:pPr>
            <a:r>
              <a:rPr lang="en-US" dirty="0" smtClean="0">
                <a:effectLst>
                  <a:outerShdw blurRad="38100" dist="38100" dir="2700000" algn="tl">
                    <a:srgbClr val="C0C0C0"/>
                  </a:outerShdw>
                </a:effectLst>
              </a:rPr>
              <a:t>UCC-Acceptance of an Offer for a Contract</a:t>
            </a:r>
          </a:p>
        </p:txBody>
      </p:sp>
      <p:sp>
        <p:nvSpPr>
          <p:cNvPr id="13315" name="Rectangle 3"/>
          <p:cNvSpPr>
            <a:spLocks noGrp="1" noChangeArrowheads="1"/>
          </p:cNvSpPr>
          <p:nvPr>
            <p:ph type="body" idx="4294967295"/>
          </p:nvPr>
        </p:nvSpPr>
        <p:spPr>
          <a:xfrm>
            <a:off x="4419600" y="1828800"/>
            <a:ext cx="4495800" cy="4419600"/>
          </a:xfrm>
        </p:spPr>
        <p:txBody>
          <a:bodyPr/>
          <a:lstStyle/>
          <a:p>
            <a:pPr eaLnBrk="1" hangingPunct="1">
              <a:buFont typeface="Wingdings" pitchFamily="2" charset="2"/>
              <a:buChar char="Ø"/>
              <a:defRPr/>
            </a:pPr>
            <a:r>
              <a:rPr lang="en-US" sz="2800" dirty="0" smtClean="0">
                <a:effectLst>
                  <a:outerShdw blurRad="38100" dist="38100" dir="2700000" algn="tl">
                    <a:srgbClr val="C0C0C0"/>
                  </a:outerShdw>
                </a:effectLst>
              </a:rPr>
              <a:t>Contract for a sale of goods can be valid even if it does include new or conflicting terms.</a:t>
            </a:r>
          </a:p>
          <a:p>
            <a:pPr lvl="1" eaLnBrk="1" hangingPunct="1">
              <a:defRPr/>
            </a:pPr>
            <a:r>
              <a:rPr lang="en-US" dirty="0" smtClean="0">
                <a:effectLst>
                  <a:outerShdw blurRad="38100" dist="38100" dir="2700000" algn="tl">
                    <a:srgbClr val="C0C0C0"/>
                  </a:outerShdw>
                </a:effectLst>
              </a:rPr>
              <a:t>If both parties are merchants, the new or changed terms are not an objection, if the terms are material.</a:t>
            </a:r>
          </a:p>
        </p:txBody>
      </p:sp>
      <p:sp>
        <p:nvSpPr>
          <p:cNvPr id="4" name="Slide Number Placeholder 3"/>
          <p:cNvSpPr>
            <a:spLocks noGrp="1"/>
          </p:cNvSpPr>
          <p:nvPr>
            <p:ph type="sldNum" sz="quarter" idx="12"/>
          </p:nvPr>
        </p:nvSpPr>
        <p:spPr/>
        <p:txBody>
          <a:bodyPr/>
          <a:lstStyle/>
          <a:p>
            <a:pPr>
              <a:defRPr/>
            </a:pPr>
            <a:fld id="{82111B44-75F1-4ABA-A8E3-171E9CD30DE0}" type="slidenum">
              <a:rPr lang="en-US"/>
              <a:pPr>
                <a:defRPr/>
              </a:pPr>
              <a:t>5</a:t>
            </a:fld>
            <a:endParaRPr lang="en-US"/>
          </a:p>
        </p:txBody>
      </p:sp>
      <p:pic>
        <p:nvPicPr>
          <p:cNvPr id="9221" name="Picture 6" descr="C:\Users\Dale\AppData\Local\Microsoft\Windows\Temporary Internet Files\Content.IE5\QAL46PDX\MPj043871800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048000"/>
            <a:ext cx="4098925" cy="274478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9222" name="Footer Placeholder 4"/>
          <p:cNvSpPr txBox="1">
            <a:spLocks noGrp="1"/>
          </p:cNvSpPr>
          <p:nvPr/>
        </p:nvSpPr>
        <p:spPr bwMode="auto">
          <a:xfrm>
            <a:off x="762000" y="6324600"/>
            <a:ext cx="5562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400"/>
              <a:t>Texas Education Agency, Copyright © 2012. All rights reserved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pPr eaLnBrk="1" hangingPunct="1">
              <a:defRPr/>
            </a:pPr>
            <a:r>
              <a:rPr lang="en-US" dirty="0" smtClean="0">
                <a:effectLst>
                  <a:outerShdw blurRad="38100" dist="38100" dir="2700000" algn="tl">
                    <a:srgbClr val="C0C0C0"/>
                  </a:outerShdw>
                </a:effectLst>
              </a:rPr>
              <a:t>UCC-Acceptance of an Offer for a Contract</a:t>
            </a:r>
          </a:p>
        </p:txBody>
      </p:sp>
      <p:sp>
        <p:nvSpPr>
          <p:cNvPr id="15363" name="Rectangle 3"/>
          <p:cNvSpPr>
            <a:spLocks noGrp="1" noChangeArrowheads="1"/>
          </p:cNvSpPr>
          <p:nvPr>
            <p:ph type="body" idx="4294967295"/>
          </p:nvPr>
        </p:nvSpPr>
        <p:spPr/>
        <p:txBody>
          <a:bodyPr/>
          <a:lstStyle/>
          <a:p>
            <a:pPr eaLnBrk="1" hangingPunct="1">
              <a:buFont typeface="Wingdings" pitchFamily="2" charset="2"/>
              <a:buChar char="Ø"/>
              <a:defRPr/>
            </a:pPr>
            <a:r>
              <a:rPr lang="en-US" dirty="0" smtClean="0">
                <a:effectLst>
                  <a:outerShdw blurRad="38100" dist="38100" dir="2700000" algn="tl">
                    <a:srgbClr val="C0C0C0"/>
                  </a:outerShdw>
                </a:effectLst>
              </a:rPr>
              <a:t>Contract for a sale of goods can be valid even if it does include new or conflicting terms.</a:t>
            </a:r>
          </a:p>
          <a:p>
            <a:pPr lvl="1" eaLnBrk="1" hangingPunct="1">
              <a:defRPr/>
            </a:pPr>
            <a:r>
              <a:rPr lang="en-US" dirty="0" smtClean="0">
                <a:effectLst>
                  <a:outerShdw blurRad="38100" dist="38100" dir="2700000" algn="tl">
                    <a:srgbClr val="C0C0C0"/>
                  </a:outerShdw>
                </a:effectLst>
              </a:rPr>
              <a:t>If the parties are merchants, the new or changed terms are part of the contract if the original offerer is silent and the terms are minor (not material).</a:t>
            </a:r>
          </a:p>
        </p:txBody>
      </p:sp>
      <p:sp>
        <p:nvSpPr>
          <p:cNvPr id="4" name="Slide Number Placeholder 3"/>
          <p:cNvSpPr>
            <a:spLocks noGrp="1"/>
          </p:cNvSpPr>
          <p:nvPr>
            <p:ph type="sldNum" sz="quarter" idx="12"/>
          </p:nvPr>
        </p:nvSpPr>
        <p:spPr/>
        <p:txBody>
          <a:bodyPr/>
          <a:lstStyle/>
          <a:p>
            <a:pPr>
              <a:defRPr/>
            </a:pPr>
            <a:fld id="{F9E57B86-52E1-48FB-9A10-C7BEB8B70F41}" type="slidenum">
              <a:rPr lang="en-US"/>
              <a:pPr>
                <a:defRPr/>
              </a:pPr>
              <a:t>6</a:t>
            </a:fld>
            <a:endParaRPr lang="en-US"/>
          </a:p>
        </p:txBody>
      </p:sp>
      <p:sp>
        <p:nvSpPr>
          <p:cNvPr id="10245" name="Footer Placeholder 4"/>
          <p:cNvSpPr txBox="1">
            <a:spLocks noGrp="1"/>
          </p:cNvSpPr>
          <p:nvPr/>
        </p:nvSpPr>
        <p:spPr bwMode="auto">
          <a:xfrm>
            <a:off x="762000" y="6248400"/>
            <a:ext cx="5562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400"/>
              <a:t>Texas Education Agency, Copyright © 2012. All rights reserved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eaLnBrk="1" hangingPunct="1">
              <a:defRPr/>
            </a:pPr>
            <a:r>
              <a:rPr lang="en-US" sz="4000" smtClean="0">
                <a:effectLst>
                  <a:outerShdw blurRad="38100" dist="38100" dir="2700000" algn="tl">
                    <a:srgbClr val="C0C0C0"/>
                  </a:outerShdw>
                </a:effectLst>
              </a:rPr>
              <a:t>Acceptance Must Be Communicated to the Offeree</a:t>
            </a:r>
          </a:p>
        </p:txBody>
      </p:sp>
      <p:sp>
        <p:nvSpPr>
          <p:cNvPr id="4" name="Slide Number Placeholder 3"/>
          <p:cNvSpPr>
            <a:spLocks noGrp="1"/>
          </p:cNvSpPr>
          <p:nvPr>
            <p:ph type="sldNum" sz="quarter" idx="12"/>
          </p:nvPr>
        </p:nvSpPr>
        <p:spPr/>
        <p:txBody>
          <a:bodyPr/>
          <a:lstStyle/>
          <a:p>
            <a:pPr>
              <a:defRPr/>
            </a:pPr>
            <a:fld id="{768CB1B4-F81D-4E13-B872-C3D3E3B4A7E8}" type="slidenum">
              <a:rPr lang="en-US"/>
              <a:pPr>
                <a:defRPr/>
              </a:pPr>
              <a:t>7</a:t>
            </a:fld>
            <a:endParaRPr lang="en-US"/>
          </a:p>
        </p:txBody>
      </p:sp>
      <p:pic>
        <p:nvPicPr>
          <p:cNvPr id="11268" name="Picture 9" descr="C:\Users\Dale\AppData\Local\Microsoft\Windows\Temporary Internet Files\Content.IE5\43CAL4H1\MPj043050700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828800"/>
            <a:ext cx="4191000" cy="41910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0" name="Oval 9"/>
          <p:cNvSpPr/>
          <p:nvPr/>
        </p:nvSpPr>
        <p:spPr>
          <a:xfrm>
            <a:off x="381000" y="2667000"/>
            <a:ext cx="3962400" cy="25098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eaLnBrk="1" hangingPunct="1">
              <a:spcBef>
                <a:spcPct val="20000"/>
              </a:spcBef>
              <a:defRPr/>
            </a:pPr>
            <a:r>
              <a:rPr lang="en-US" sz="3600" kern="0" dirty="0">
                <a:solidFill>
                  <a:srgbClr val="000000"/>
                </a:solidFill>
                <a:effectLst>
                  <a:outerShdw blurRad="38100" dist="38100" dir="2700000" algn="tl">
                    <a:srgbClr val="C0C0C0"/>
                  </a:outerShdw>
                </a:effectLst>
              </a:rPr>
              <a:t>Silence</a:t>
            </a:r>
          </a:p>
          <a:p>
            <a:pPr marL="342900" indent="-342900" algn="ctr" eaLnBrk="1" hangingPunct="1">
              <a:spcBef>
                <a:spcPct val="20000"/>
              </a:spcBef>
              <a:defRPr/>
            </a:pPr>
            <a:r>
              <a:rPr lang="en-US" sz="3200" kern="0" dirty="0">
                <a:solidFill>
                  <a:srgbClr val="000000"/>
                </a:solidFill>
                <a:effectLst>
                  <a:outerShdw blurRad="38100" dist="38100" dir="2700000" algn="tl">
                    <a:srgbClr val="C0C0C0"/>
                  </a:outerShdw>
                </a:effectLst>
              </a:rPr>
              <a:t> will not work as acceptance.</a:t>
            </a:r>
          </a:p>
        </p:txBody>
      </p:sp>
      <p:sp>
        <p:nvSpPr>
          <p:cNvPr id="11270" name="Footer Placeholder 4"/>
          <p:cNvSpPr txBox="1">
            <a:spLocks noGrp="1"/>
          </p:cNvSpPr>
          <p:nvPr/>
        </p:nvSpPr>
        <p:spPr bwMode="auto">
          <a:xfrm>
            <a:off x="762000" y="6248400"/>
            <a:ext cx="5562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400"/>
              <a:t>Texas Education Agency, Copyright © 2012. All rights reserved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eaLnBrk="1" hangingPunct="1">
              <a:defRPr/>
            </a:pPr>
            <a:r>
              <a:rPr lang="en-US" sz="4000" dirty="0" smtClean="0">
                <a:effectLst>
                  <a:outerShdw blurRad="38100" dist="38100" dir="2700000" algn="tl">
                    <a:srgbClr val="C0C0C0"/>
                  </a:outerShdw>
                </a:effectLst>
              </a:rPr>
              <a:t>Acceptance Must Be Communicated to the </a:t>
            </a:r>
            <a:r>
              <a:rPr lang="en-US" sz="4000" dirty="0" err="1" smtClean="0">
                <a:effectLst>
                  <a:outerShdw blurRad="38100" dist="38100" dir="2700000" algn="tl">
                    <a:srgbClr val="C0C0C0"/>
                  </a:outerShdw>
                </a:effectLst>
              </a:rPr>
              <a:t>Offeree</a:t>
            </a:r>
            <a:endParaRPr lang="en-US" sz="4000" dirty="0" smtClean="0">
              <a:effectLst>
                <a:outerShdw blurRad="38100" dist="38100" dir="2700000" algn="tl">
                  <a:srgbClr val="C0C0C0"/>
                </a:outerShdw>
              </a:effectLst>
            </a:endParaRPr>
          </a:p>
        </p:txBody>
      </p:sp>
      <p:sp>
        <p:nvSpPr>
          <p:cNvPr id="4" name="Slide Number Placeholder 3"/>
          <p:cNvSpPr>
            <a:spLocks noGrp="1"/>
          </p:cNvSpPr>
          <p:nvPr>
            <p:ph type="sldNum" sz="quarter" idx="12"/>
          </p:nvPr>
        </p:nvSpPr>
        <p:spPr/>
        <p:txBody>
          <a:bodyPr/>
          <a:lstStyle/>
          <a:p>
            <a:pPr>
              <a:defRPr/>
            </a:pPr>
            <a:fld id="{7247EB0B-9020-4213-879E-7194AE21E3F0}" type="slidenum">
              <a:rPr lang="en-US"/>
              <a:pPr>
                <a:defRPr/>
              </a:pPr>
              <a:t>8</a:t>
            </a:fld>
            <a:endParaRPr lang="en-US"/>
          </a:p>
        </p:txBody>
      </p:sp>
      <p:pic>
        <p:nvPicPr>
          <p:cNvPr id="12292" name="Picture 13" descr="C:\Users\Dale\AppData\Local\Microsoft\Windows\Temporary Internet Files\Content.IE5\B8RRVLIW\MPj043934500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895475"/>
            <a:ext cx="4398963" cy="420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p:cNvSpPr txBox="1"/>
          <p:nvPr/>
        </p:nvSpPr>
        <p:spPr>
          <a:xfrm>
            <a:off x="5410200" y="1981200"/>
            <a:ext cx="2971800" cy="3970338"/>
          </a:xfrm>
          <a:prstGeom prst="rect">
            <a:avLst/>
          </a:prstGeom>
          <a:solidFill>
            <a:schemeClr val="tx2">
              <a:lumMod val="20000"/>
              <a:lumOff val="80000"/>
            </a:schemeClr>
          </a:solidFill>
          <a:ln w="38100">
            <a:solidFill>
              <a:schemeClr val="tx1"/>
            </a:solidFill>
          </a:ln>
        </p:spPr>
        <p:txBody>
          <a:bodyPr>
            <a:spAutoFit/>
          </a:bodyPr>
          <a:lstStyle/>
          <a:p>
            <a:pPr marL="342900" indent="-342900" eaLnBrk="1" hangingPunct="1">
              <a:spcBef>
                <a:spcPct val="20000"/>
              </a:spcBef>
              <a:defRPr/>
            </a:pPr>
            <a:r>
              <a:rPr lang="en-US" sz="2800" kern="0" dirty="0">
                <a:solidFill>
                  <a:srgbClr val="000000"/>
                </a:solidFill>
                <a:effectLst>
                  <a:outerShdw blurRad="38100" dist="38100" dir="2700000" algn="tl">
                    <a:srgbClr val="C0C0C0"/>
                  </a:outerShdw>
                </a:effectLst>
                <a:latin typeface="Arial"/>
              </a:rPr>
              <a:t>   </a:t>
            </a:r>
            <a:r>
              <a:rPr lang="en-US" sz="2800" i="1" u="sng" kern="0" dirty="0">
                <a:solidFill>
                  <a:srgbClr val="000000"/>
                </a:solidFill>
                <a:effectLst>
                  <a:outerShdw blurRad="38100" dist="38100" dir="2700000" algn="tl">
                    <a:srgbClr val="C0C0C0"/>
                  </a:outerShdw>
                </a:effectLst>
                <a:latin typeface="Arial"/>
              </a:rPr>
              <a:t>Bilateral acceptance </a:t>
            </a:r>
            <a:r>
              <a:rPr lang="en-US" sz="2800" kern="0" dirty="0">
                <a:solidFill>
                  <a:srgbClr val="000000"/>
                </a:solidFill>
                <a:effectLst>
                  <a:outerShdw blurRad="38100" dist="38100" dir="2700000" algn="tl">
                    <a:srgbClr val="C0C0C0"/>
                  </a:outerShdw>
                </a:effectLst>
                <a:latin typeface="Arial"/>
              </a:rPr>
              <a:t>requires that the offeree accepts by communicating the requested promise to the offerer.</a:t>
            </a:r>
          </a:p>
        </p:txBody>
      </p:sp>
      <p:sp>
        <p:nvSpPr>
          <p:cNvPr id="12294" name="Footer Placeholder 4"/>
          <p:cNvSpPr txBox="1">
            <a:spLocks noGrp="1"/>
          </p:cNvSpPr>
          <p:nvPr/>
        </p:nvSpPr>
        <p:spPr bwMode="auto">
          <a:xfrm>
            <a:off x="762000" y="6248400"/>
            <a:ext cx="5562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400"/>
              <a:t>Texas Education Agency, Copyright © 2012. All rights reserved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pPr eaLnBrk="1" hangingPunct="1">
              <a:defRPr/>
            </a:pPr>
            <a:r>
              <a:rPr lang="en-US" sz="4000" smtClean="0">
                <a:effectLst>
                  <a:outerShdw blurRad="38100" dist="38100" dir="2700000" algn="tl">
                    <a:srgbClr val="C0C0C0"/>
                  </a:outerShdw>
                </a:effectLst>
              </a:rPr>
              <a:t>Acceptance Must Be Communicated to the Offeree</a:t>
            </a:r>
          </a:p>
        </p:txBody>
      </p:sp>
      <p:sp>
        <p:nvSpPr>
          <p:cNvPr id="21507" name="Rectangle 3"/>
          <p:cNvSpPr>
            <a:spLocks noGrp="1" noChangeArrowheads="1"/>
          </p:cNvSpPr>
          <p:nvPr>
            <p:ph type="body" idx="4294967295"/>
          </p:nvPr>
        </p:nvSpPr>
        <p:spPr/>
        <p:txBody>
          <a:bodyPr/>
          <a:lstStyle/>
          <a:p>
            <a:pPr eaLnBrk="1" hangingPunct="1">
              <a:buFont typeface="Wingdings" pitchFamily="2" charset="2"/>
              <a:buChar char="Ø"/>
              <a:defRPr/>
            </a:pPr>
            <a:r>
              <a:rPr lang="en-US" dirty="0" smtClean="0">
                <a:effectLst>
                  <a:outerShdw blurRad="38100" dist="38100" dir="2700000" algn="tl">
                    <a:srgbClr val="C0C0C0"/>
                  </a:outerShdw>
                </a:effectLst>
              </a:rPr>
              <a:t>Unilateral acceptance occurs when the offerer promises something in return for the </a:t>
            </a:r>
            <a:r>
              <a:rPr lang="en-US" dirty="0" err="1" smtClean="0">
                <a:effectLst>
                  <a:outerShdw blurRad="38100" dist="38100" dir="2700000" algn="tl">
                    <a:srgbClr val="C0C0C0"/>
                  </a:outerShdw>
                </a:effectLst>
              </a:rPr>
              <a:t>offeree’s</a:t>
            </a:r>
            <a:r>
              <a:rPr lang="en-US" dirty="0" smtClean="0">
                <a:effectLst>
                  <a:outerShdw blurRad="38100" dist="38100" dir="2700000" algn="tl">
                    <a:srgbClr val="C0C0C0"/>
                  </a:outerShdw>
                </a:effectLst>
              </a:rPr>
              <a:t> performance and indicates that this performance is the way acceptance is to be made.</a:t>
            </a:r>
          </a:p>
          <a:p>
            <a:pPr eaLnBrk="1" hangingPunct="1">
              <a:defRPr/>
            </a:pPr>
            <a:endParaRPr lang="en-US" dirty="0" smtClean="0">
              <a:effectLst>
                <a:outerShdw blurRad="38100" dist="38100" dir="2700000" algn="tl">
                  <a:srgbClr val="C0C0C0"/>
                </a:outerShdw>
              </a:effectLst>
            </a:endParaRPr>
          </a:p>
        </p:txBody>
      </p:sp>
      <p:sp>
        <p:nvSpPr>
          <p:cNvPr id="4" name="Slide Number Placeholder 3"/>
          <p:cNvSpPr>
            <a:spLocks noGrp="1"/>
          </p:cNvSpPr>
          <p:nvPr>
            <p:ph type="sldNum" sz="quarter" idx="12"/>
          </p:nvPr>
        </p:nvSpPr>
        <p:spPr/>
        <p:txBody>
          <a:bodyPr/>
          <a:lstStyle/>
          <a:p>
            <a:pPr>
              <a:defRPr/>
            </a:pPr>
            <a:fld id="{DD626E67-9BAB-4E24-BF74-A93EF77B6110}" type="slidenum">
              <a:rPr lang="en-US"/>
              <a:pPr>
                <a:defRPr/>
              </a:pPr>
              <a:t>9</a:t>
            </a:fld>
            <a:endParaRPr lang="en-US"/>
          </a:p>
        </p:txBody>
      </p:sp>
      <p:sp>
        <p:nvSpPr>
          <p:cNvPr id="13317" name="Footer Placeholder 4"/>
          <p:cNvSpPr txBox="1">
            <a:spLocks noGrp="1"/>
          </p:cNvSpPr>
          <p:nvPr/>
        </p:nvSpPr>
        <p:spPr bwMode="auto">
          <a:xfrm>
            <a:off x="762000" y="6248400"/>
            <a:ext cx="5562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400"/>
              <a:t>Texas Education Agency, Copyright © 2012. All rights reserved</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What is Required of an Acceptance?&amp;quot;&quot;/&gt;&lt;property id=&quot;20307&quot; value=&quot;267&quot;/&gt;&lt;/object&gt;&lt;object type=&quot;3&quot; unique_id=&quot;10005&quot;&gt;&lt;property id=&quot;20148&quot; value=&quot;5&quot;/&gt;&lt;property id=&quot;20300&quot; value=&quot;Slide 2&quot;/&gt;&lt;property id=&quot;20307&quot; value=&quot;269&quot;/&gt;&lt;/object&gt;&lt;object type=&quot;3&quot; unique_id=&quot;10006&quot;&gt;&lt;property id=&quot;20148&quot; value=&quot;5&quot;/&gt;&lt;property id=&quot;20300&quot; value=&quot;Slide 3 - &amp;quot;Acceptance Must &amp;#x0D;&amp;#x0A;Match the Offer&amp;quot;&quot;/&gt;&lt;property id=&quot;20307&quot; value=&quot;257&quot;/&gt;&lt;/object&gt;&lt;object type=&quot;3&quot; unique_id=&quot;10007&quot;&gt;&lt;property id=&quot;20148&quot; value=&quot;5&quot;/&gt;&lt;property id=&quot;20300&quot; value=&quot;Slide 4 - &amp;quot;UCC-Acceptance of an Offer for a Contract&amp;quot;&quot;/&gt;&lt;property id=&quot;20307&quot; value=&quot;258&quot;/&gt;&lt;/object&gt;&lt;object type=&quot;3&quot; unique_id=&quot;10008&quot;&gt;&lt;property id=&quot;20148&quot; value=&quot;5&quot;/&gt;&lt;property id=&quot;20300&quot; value=&quot;Slide 5 - &amp;quot;UCC-Acceptance of an Offer for a Contract&amp;quot;&quot;/&gt;&lt;property id=&quot;20307&quot; value=&quot;259&quot;/&gt;&lt;/object&gt;&lt;object type=&quot;3&quot; unique_id=&quot;10009&quot;&gt;&lt;property id=&quot;20148&quot; value=&quot;5&quot;/&gt;&lt;property id=&quot;20300&quot; value=&quot;Slide 6 - &amp;quot;UCC-Acceptance of an Offer for a Contract&amp;quot;&quot;/&gt;&lt;property id=&quot;20307&quot; value=&quot;260&quot;/&gt;&lt;/object&gt;&lt;object type=&quot;3&quot; unique_id=&quot;10010&quot;&gt;&lt;property id=&quot;20148&quot; value=&quot;5&quot;/&gt;&lt;property id=&quot;20300&quot; value=&quot;Slide 7 - &amp;quot;Acceptance Must Be Communicated to the Offeree&amp;quot;&quot;/&gt;&lt;property id=&quot;20307&quot; value=&quot;261&quot;/&gt;&lt;/object&gt;&lt;object type=&quot;3&quot; unique_id=&quot;10011&quot;&gt;&lt;property id=&quot;20148&quot; value=&quot;5&quot;/&gt;&lt;property id=&quot;20300&quot; value=&quot;Slide 8 - &amp;quot;Acceptance Must Be Communicated to the Offeree&amp;quot;&quot;/&gt;&lt;property id=&quot;20307&quot; value=&quot;262&quot;/&gt;&lt;/object&gt;&lt;object type=&quot;3&quot; unique_id=&quot;10012&quot;&gt;&lt;property id=&quot;20148&quot; value=&quot;5&quot;/&gt;&lt;property id=&quot;20300&quot; value=&quot;Slide 9 - &amp;quot;Acceptance Must Be Communicated to the Offeree&amp;quot;&quot;/&gt;&lt;property id=&quot;20307&quot; value=&quot;263&quot;/&gt;&lt;/object&gt;&lt;object type=&quot;3&quot; unique_id=&quot;10013&quot;&gt;&lt;property id=&quot;20148&quot; value=&quot;5&quot;/&gt;&lt;property id=&quot;20300&quot; value=&quot;Slide 10 - &amp;quot;Modes of Contractual Communication&amp;quot;&quot;/&gt;&lt;property id=&quot;20307&quot; value=&quot;264&quot;/&gt;&lt;/object&gt;&lt;object type=&quot;3&quot; unique_id=&quot;10014&quot;&gt;&lt;property id=&quot;20148&quot; value=&quot;5&quot;/&gt;&lt;property id=&quot;20300&quot; value=&quot;Slide 11 - &amp;quot;When Acceptances are Effective&amp;quot;&quot;/&gt;&lt;property id=&quot;20307&quot; value=&quot;265&quot;/&gt;&lt;/object&gt;&lt;object type=&quot;3&quot; unique_id=&quot;10015&quot;&gt;&lt;property id=&quot;20148&quot; value=&quot;5&quot;/&gt;&lt;property id=&quot;20300&quot; value=&quot;Slide 12 - &amp;quot;When Acceptances are Effective&amp;quot;&quot;/&gt;&lt;property id=&quot;20307&quot; value=&quot;266&quot;/&gt;&lt;/object&gt;&lt;object type=&quot;3&quot; unique_id=&quot;10016&quot;&gt;&lt;property id=&quot;20148&quot; value=&quot;5&quot;/&gt;&lt;property id=&quot;20300&quot; value=&quot;Slide 13&quot;/&gt;&lt;property id=&quot;20307&quot; value=&quot;268&quot;/&gt;&lt;/object&gt;&lt;/object&gt;&lt;/object&gt;&lt;/database&gt;"/>
  <p:tag name="SECTOMILLISECCONVERTED" val="1"/>
</p:tagLst>
</file>

<file path=ppt/theme/theme1.xml><?xml version="1.0" encoding="utf-8"?>
<a:theme xmlns:a="http://schemas.openxmlformats.org/drawingml/2006/main" name="contract_am_05 print PowerPlugs Templates for PowerPoint">
  <a:themeElements>
    <a:clrScheme name="contract_am_05 print PowerPlugs Templates for PowerPoint 13">
      <a:dk1>
        <a:srgbClr val="000000"/>
      </a:dk1>
      <a:lt1>
        <a:srgbClr val="FFFFFF"/>
      </a:lt1>
      <a:dk2>
        <a:srgbClr val="8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ntract_am_05 print PowerPlugs Templates for 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ntract_am_05 print PowerPlugs Templates for 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tract_am_05 print PowerPlugs Templates for PowerPoi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ntract_am_05 print PowerPlugs Templates for PowerPoi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ntract_am_05 print PowerPlugs Templates for PowerPoi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ntract_am_05 print PowerPlugs Templates for PowerPoi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ntract_am_05 print PowerPlugs Templates for PowerPoi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ntract_am_05 print PowerPlugs Templates for PowerPoi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ntract_am_05 print PowerPlugs Templates for PowerPoi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ntract_am_05 print PowerPlugs Templates for PowerPoi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ntract_am_05 print PowerPlugs Templates for PowerPoi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ntract_am_05 print PowerPlugs Templates for PowerPoi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ntract_am_05 print PowerPlugs Templates for PowerPoi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ontract_am_05 print PowerPlugs Templates for PowerPoint 13">
        <a:dk1>
          <a:srgbClr val="000000"/>
        </a:dk1>
        <a:lt1>
          <a:srgbClr val="FFFFFF"/>
        </a:lt1>
        <a:dk2>
          <a:srgbClr val="8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2_Shimmer">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181</TotalTime>
  <Words>919</Words>
  <Application>Microsoft Office PowerPoint</Application>
  <PresentationFormat>On-screen Show (4:3)</PresentationFormat>
  <Paragraphs>99</Paragraphs>
  <Slides>13</Slides>
  <Notes>10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Arial</vt:lpstr>
      <vt:lpstr>Calibri</vt:lpstr>
      <vt:lpstr>Tahoma</vt:lpstr>
      <vt:lpstr>Times New Roman</vt:lpstr>
      <vt:lpstr>Wingdings</vt:lpstr>
      <vt:lpstr>contract_am_05 print PowerPlugs Templates for PowerPoint</vt:lpstr>
      <vt:lpstr>2_Shimmer</vt:lpstr>
      <vt:lpstr>What is Required of an Acceptance?</vt:lpstr>
      <vt:lpstr>PowerPoint Presentation</vt:lpstr>
      <vt:lpstr>Acceptance Must  Match the Offer</vt:lpstr>
      <vt:lpstr>UCC-Acceptance of an Offer for a Contract</vt:lpstr>
      <vt:lpstr>UCC-Acceptance of an Offer for a Contract</vt:lpstr>
      <vt:lpstr>UCC-Acceptance of an Offer for a Contract</vt:lpstr>
      <vt:lpstr>Acceptance Must Be Communicated to the Offeree</vt:lpstr>
      <vt:lpstr>Acceptance Must Be Communicated to the Offeree</vt:lpstr>
      <vt:lpstr>Acceptance Must Be Communicated to the Offeree</vt:lpstr>
      <vt:lpstr>Modes of Contractual Communication</vt:lpstr>
      <vt:lpstr>When Acceptances are Effective</vt:lpstr>
      <vt:lpstr>When Acceptances are Effective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Required of an Acceptance</dc:title>
  <dc:creator>Preferred Customer</dc:creator>
  <cp:lastModifiedBy>Gabriela Marks-Cisneros</cp:lastModifiedBy>
  <cp:revision>22</cp:revision>
  <dcterms:created xsi:type="dcterms:W3CDTF">2009-01-05T23:58:56Z</dcterms:created>
  <dcterms:modified xsi:type="dcterms:W3CDTF">2017-06-06T15:31:57Z</dcterms:modified>
</cp:coreProperties>
</file>