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1"/>
  </p:notesMasterIdLst>
  <p:sldIdLst>
    <p:sldId id="265" r:id="rId2"/>
    <p:sldId id="266" r:id="rId3"/>
    <p:sldId id="264" r:id="rId4"/>
    <p:sldId id="257" r:id="rId5"/>
    <p:sldId id="258" r:id="rId6"/>
    <p:sldId id="259" r:id="rId7"/>
    <p:sldId id="260" r:id="rId8"/>
    <p:sldId id="261" r:id="rId9"/>
    <p:sldId id="263" r:id="rId10"/>
  </p:sldIdLst>
  <p:sldSz cx="9144000" cy="6858000" type="screen4x3"/>
  <p:notesSz cx="6858000" cy="9144000"/>
  <p:custDataLst>
    <p:tags r:id="rId12"/>
  </p:custDataLst>
  <p:defaultTextStyle>
    <a:defPPr>
      <a:defRPr lang="en-US"/>
    </a:defPPr>
    <a:lvl1pPr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1pPr>
    <a:lvl2pPr marL="4572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2pPr>
    <a:lvl3pPr marL="9144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3pPr>
    <a:lvl4pPr marL="13716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4pPr>
    <a:lvl5pPr marL="18288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5pPr>
    <a:lvl6pPr marL="2286000" algn="l" defTabSz="914400" rtl="0" eaLnBrk="1" latinLnBrk="0" hangingPunct="1">
      <a:defRPr kern="1200">
        <a:solidFill>
          <a:schemeClr val="tx1"/>
        </a:solidFill>
        <a:latin typeface="Tahoma" pitchFamily="-105" charset="-52"/>
        <a:ea typeface="ＭＳ Ｐゴシック" pitchFamily="-105" charset="-128"/>
        <a:cs typeface="+mn-cs"/>
      </a:defRPr>
    </a:lvl6pPr>
    <a:lvl7pPr marL="2743200" algn="l" defTabSz="914400" rtl="0" eaLnBrk="1" latinLnBrk="0" hangingPunct="1">
      <a:defRPr kern="1200">
        <a:solidFill>
          <a:schemeClr val="tx1"/>
        </a:solidFill>
        <a:latin typeface="Tahoma" pitchFamily="-105" charset="-52"/>
        <a:ea typeface="ＭＳ Ｐゴシック" pitchFamily="-105" charset="-128"/>
        <a:cs typeface="+mn-cs"/>
      </a:defRPr>
    </a:lvl7pPr>
    <a:lvl8pPr marL="3200400" algn="l" defTabSz="914400" rtl="0" eaLnBrk="1" latinLnBrk="0" hangingPunct="1">
      <a:defRPr kern="1200">
        <a:solidFill>
          <a:schemeClr val="tx1"/>
        </a:solidFill>
        <a:latin typeface="Tahoma" pitchFamily="-105" charset="-52"/>
        <a:ea typeface="ＭＳ Ｐゴシック" pitchFamily="-105" charset="-128"/>
        <a:cs typeface="+mn-cs"/>
      </a:defRPr>
    </a:lvl8pPr>
    <a:lvl9pPr marL="3657600" algn="l" defTabSz="914400" rtl="0" eaLnBrk="1" latinLnBrk="0" hangingPunct="1">
      <a:defRPr kern="1200">
        <a:solidFill>
          <a:schemeClr val="tx1"/>
        </a:solidFill>
        <a:latin typeface="Tahoma" pitchFamily="-105" charset="-52"/>
        <a:ea typeface="ＭＳ Ｐゴシック" pitchFamily="-10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6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Calibri"/>
                <a:ea typeface="+mn-ea"/>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Calibri"/>
                <a:ea typeface="+mn-ea"/>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Calibri"/>
                <a:ea typeface="+mn-ea"/>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alibri" pitchFamily="-105" charset="0"/>
              </a:defRPr>
            </a:lvl1pPr>
          </a:lstStyle>
          <a:p>
            <a:fld id="{DC48BF66-A102-4A6D-9D28-C781A94B985F}" type="slidenum">
              <a:rPr lang="en-US" altLang="en-US"/>
              <a:pPr/>
              <a:t>‹#›</a:t>
            </a:fld>
            <a:endParaRPr lang="en-US" altLang="en-US"/>
          </a:p>
        </p:txBody>
      </p:sp>
    </p:spTree>
    <p:extLst>
      <p:ext uri="{BB962C8B-B14F-4D97-AF65-F5344CB8AC3E}">
        <p14:creationId xmlns:p14="http://schemas.microsoft.com/office/powerpoint/2010/main" val="41165961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1pPr>
    <a:lvl2pPr marL="457200"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Consideration is a key element for an enforceable contract.</a:t>
            </a: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BA0EAC3A-7FD1-4F35-BE2E-93642C9F3766}" type="slidenum">
              <a:rPr lang="en-US" altLang="en-US" sz="1200">
                <a:latin typeface="Calibri" pitchFamily="-105" charset="0"/>
              </a:rPr>
              <a:pPr/>
              <a:t>3</a:t>
            </a:fld>
            <a:endParaRPr lang="en-US" altLang="en-US" sz="1200">
              <a:latin typeface="Calibri" pitchFamily="-105" charset="0"/>
            </a:endParaRPr>
          </a:p>
        </p:txBody>
      </p:sp>
    </p:spTree>
    <p:extLst>
      <p:ext uri="{BB962C8B-B14F-4D97-AF65-F5344CB8AC3E}">
        <p14:creationId xmlns:p14="http://schemas.microsoft.com/office/powerpoint/2010/main" val="81663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FAD2E92B-5D5F-462F-A429-E5E7109879C4}" type="slidenum">
              <a:rPr lang="en-US" altLang="en-US" sz="1200">
                <a:latin typeface="Calibri" pitchFamily="-105" charset="0"/>
              </a:rPr>
              <a:pPr/>
              <a:t>4</a:t>
            </a:fld>
            <a:endParaRPr lang="en-US" altLang="en-US" sz="1200">
              <a:latin typeface="Calibri" pitchFamily="-105"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Agreeing to stop doing something can be forbearance.</a:t>
            </a:r>
          </a:p>
        </p:txBody>
      </p:sp>
    </p:spTree>
    <p:extLst>
      <p:ext uri="{BB962C8B-B14F-4D97-AF65-F5344CB8AC3E}">
        <p14:creationId xmlns:p14="http://schemas.microsoft.com/office/powerpoint/2010/main" val="49429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F797318F-3578-4D9C-9C3F-16CEC429BFE1}" type="slidenum">
              <a:rPr lang="en-US" altLang="en-US" sz="1200">
                <a:latin typeface="Calibri" pitchFamily="-105" charset="0"/>
              </a:rPr>
              <a:pPr/>
              <a:t>5</a:t>
            </a:fld>
            <a:endParaRPr lang="en-US" altLang="en-US" sz="1200">
              <a:latin typeface="Calibri" pitchFamily="-105"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The promisor and promisee must mutually agree to the consideration.</a:t>
            </a:r>
          </a:p>
        </p:txBody>
      </p:sp>
    </p:spTree>
    <p:extLst>
      <p:ext uri="{BB962C8B-B14F-4D97-AF65-F5344CB8AC3E}">
        <p14:creationId xmlns:p14="http://schemas.microsoft.com/office/powerpoint/2010/main" val="4172144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38930E77-D291-419C-B2C1-7B5D00BA50ED}" type="slidenum">
              <a:rPr lang="en-US" altLang="en-US" sz="1200">
                <a:latin typeface="Calibri" pitchFamily="-105" charset="0"/>
              </a:rPr>
              <a:pPr/>
              <a:t>6</a:t>
            </a:fld>
            <a:endParaRPr lang="en-US" altLang="en-US" sz="1200">
              <a:latin typeface="Calibri" pitchFamily="-105"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When individuals become dependent upon an agreement or promise, there is legal value in the agreement. The exchange can range from two benefits to two detriments.</a:t>
            </a:r>
          </a:p>
        </p:txBody>
      </p:sp>
    </p:spTree>
    <p:extLst>
      <p:ext uri="{BB962C8B-B14F-4D97-AF65-F5344CB8AC3E}">
        <p14:creationId xmlns:p14="http://schemas.microsoft.com/office/powerpoint/2010/main" val="1530370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C17AE9C9-60D7-410C-9179-C9D57509742E}" type="slidenum">
              <a:rPr lang="en-US" altLang="en-US" sz="1200">
                <a:latin typeface="Calibri" pitchFamily="-105" charset="0"/>
              </a:rPr>
              <a:pPr/>
              <a:t>7</a:t>
            </a:fld>
            <a:endParaRPr lang="en-US" altLang="en-US" sz="1200">
              <a:latin typeface="Calibri" pitchFamily="-105"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 parent can transfer title of land to the child for as little as $1. This transaction will avoid inheritance taxes in the future.</a:t>
            </a:r>
          </a:p>
        </p:txBody>
      </p:sp>
    </p:spTree>
    <p:extLst>
      <p:ext uri="{BB962C8B-B14F-4D97-AF65-F5344CB8AC3E}">
        <p14:creationId xmlns:p14="http://schemas.microsoft.com/office/powerpoint/2010/main" val="4086530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F2704309-F416-4D10-A63E-5220D91D9830}" type="slidenum">
              <a:rPr lang="en-US" altLang="en-US" sz="1200">
                <a:latin typeface="Calibri" pitchFamily="-105" charset="0"/>
              </a:rPr>
              <a:pPr/>
              <a:t>8</a:t>
            </a:fld>
            <a:endParaRPr lang="en-US" altLang="en-US" sz="1200">
              <a:latin typeface="Calibri" pitchFamily="-105"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 gift is not consideration. A promise to give a gift is not enforceable by law.</a:t>
            </a:r>
          </a:p>
        </p:txBody>
      </p:sp>
    </p:spTree>
    <p:extLst>
      <p:ext uri="{BB962C8B-B14F-4D97-AF65-F5344CB8AC3E}">
        <p14:creationId xmlns:p14="http://schemas.microsoft.com/office/powerpoint/2010/main" val="3713006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4419600"/>
            <a:ext cx="7239000" cy="914400"/>
          </a:xfrm>
          <a:effectLst>
            <a:outerShdw dist="17961" dir="8100000" algn="ctr" rotWithShape="0">
              <a:schemeClr val="bg2"/>
            </a:outerShdw>
          </a:effectLst>
        </p:spPr>
        <p:txBody>
          <a:bodyPr/>
          <a:lstStyle>
            <a:lvl1pPr algn="ctr">
              <a:lnSpc>
                <a:spcPct val="70000"/>
              </a:lnSpc>
              <a:defRPr sz="4000"/>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914400" y="5334000"/>
            <a:ext cx="7239000" cy="609600"/>
          </a:xfrm>
          <a:effectLst>
            <a:outerShdw dist="12700" dir="5400000" algn="ctr" rotWithShape="0">
              <a:schemeClr val="bg2"/>
            </a:outerShdw>
          </a:effectLst>
        </p:spPr>
        <p:txBody>
          <a:bodyPr/>
          <a:lstStyle>
            <a:lvl1pPr marL="0" indent="0" algn="ctr">
              <a:buFontTx/>
              <a:buNone/>
              <a:defRPr sz="2300" b="1"/>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533400" y="6324600"/>
            <a:ext cx="2362200" cy="457200"/>
          </a:xfrm>
        </p:spPr>
        <p:txBody>
          <a:bodyPr/>
          <a:lstStyle>
            <a:lvl1pPr>
              <a:defRPr>
                <a:solidFill>
                  <a:schemeClr val="tx2"/>
                </a:solidFill>
              </a:defRPr>
            </a:lvl1pPr>
          </a:lstStyle>
          <a:p>
            <a:pPr>
              <a:defRPr/>
            </a:pPr>
            <a:endParaRPr lang="en-US"/>
          </a:p>
        </p:txBody>
      </p:sp>
      <p:sp>
        <p:nvSpPr>
          <p:cNvPr id="5" name="Rectangle 5"/>
          <p:cNvSpPr>
            <a:spLocks noGrp="1" noChangeArrowheads="1"/>
          </p:cNvSpPr>
          <p:nvPr>
            <p:ph type="ftr" sz="quarter" idx="11"/>
          </p:nvPr>
        </p:nvSpPr>
        <p:spPr>
          <a:xfrm>
            <a:off x="3048000" y="6324600"/>
            <a:ext cx="2743200" cy="457200"/>
          </a:xfrm>
        </p:spPr>
        <p:txBody>
          <a:bodyPr/>
          <a:lstStyle>
            <a:lvl1pPr>
              <a:defRPr>
                <a:solidFill>
                  <a:schemeClr val="tx2"/>
                </a:solidFill>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xfrm>
            <a:off x="5867400" y="6324600"/>
            <a:ext cx="2590800" cy="457200"/>
          </a:xfrm>
        </p:spPr>
        <p:txBody>
          <a:bodyPr/>
          <a:lstStyle>
            <a:lvl1pPr>
              <a:defRPr>
                <a:solidFill>
                  <a:schemeClr val="tx2"/>
                </a:solidFill>
              </a:defRPr>
            </a:lvl1pPr>
          </a:lstStyle>
          <a:p>
            <a:fld id="{2062487B-1287-41F1-A72A-BB686909ED58}" type="slidenum">
              <a:rPr lang="en-US" altLang="en-US"/>
              <a:pPr/>
              <a:t>‹#›</a:t>
            </a:fld>
            <a:endParaRPr lang="en-US" altLang="en-US"/>
          </a:p>
        </p:txBody>
      </p:sp>
    </p:spTree>
    <p:extLst>
      <p:ext uri="{BB962C8B-B14F-4D97-AF65-F5344CB8AC3E}">
        <p14:creationId xmlns:p14="http://schemas.microsoft.com/office/powerpoint/2010/main" val="4258578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34216CD2-1296-47A6-8CE4-F15DCF31AE00}" type="slidenum">
              <a:rPr lang="en-US" altLang="en-US"/>
              <a:pPr/>
              <a:t>‹#›</a:t>
            </a:fld>
            <a:endParaRPr lang="en-US" altLang="en-US"/>
          </a:p>
        </p:txBody>
      </p:sp>
    </p:spTree>
    <p:extLst>
      <p:ext uri="{BB962C8B-B14F-4D97-AF65-F5344CB8AC3E}">
        <p14:creationId xmlns:p14="http://schemas.microsoft.com/office/powerpoint/2010/main" val="3509727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20955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1341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33FBD4C3-2651-4F0D-AF70-C1C47D4B6115}" type="slidenum">
              <a:rPr lang="en-US" altLang="en-US"/>
              <a:pPr/>
              <a:t>‹#›</a:t>
            </a:fld>
            <a:endParaRPr lang="en-US" altLang="en-US"/>
          </a:p>
        </p:txBody>
      </p:sp>
    </p:spTree>
    <p:extLst>
      <p:ext uri="{BB962C8B-B14F-4D97-AF65-F5344CB8AC3E}">
        <p14:creationId xmlns:p14="http://schemas.microsoft.com/office/powerpoint/2010/main" val="290023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1AB13CF4-5C75-477D-8ABD-25D97EC246BC}" type="slidenum">
              <a:rPr lang="en-US" altLang="en-US"/>
              <a:pPr/>
              <a:t>‹#›</a:t>
            </a:fld>
            <a:endParaRPr lang="en-US" altLang="en-US"/>
          </a:p>
        </p:txBody>
      </p:sp>
    </p:spTree>
    <p:extLst>
      <p:ext uri="{BB962C8B-B14F-4D97-AF65-F5344CB8AC3E}">
        <p14:creationId xmlns:p14="http://schemas.microsoft.com/office/powerpoint/2010/main" val="3380239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B1698AB5-C6C6-43A4-9255-DEB57722DB8A}" type="slidenum">
              <a:rPr lang="en-US" altLang="en-US"/>
              <a:pPr/>
              <a:t>‹#›</a:t>
            </a:fld>
            <a:endParaRPr lang="en-US" altLang="en-US"/>
          </a:p>
        </p:txBody>
      </p:sp>
    </p:spTree>
    <p:extLst>
      <p:ext uri="{BB962C8B-B14F-4D97-AF65-F5344CB8AC3E}">
        <p14:creationId xmlns:p14="http://schemas.microsoft.com/office/powerpoint/2010/main" val="30213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002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39B79828-235E-49CE-B87F-7F48FDE55E21}" type="slidenum">
              <a:rPr lang="en-US" altLang="en-US"/>
              <a:pPr/>
              <a:t>‹#›</a:t>
            </a:fld>
            <a:endParaRPr lang="en-US" altLang="en-US"/>
          </a:p>
        </p:txBody>
      </p:sp>
    </p:spTree>
    <p:extLst>
      <p:ext uri="{BB962C8B-B14F-4D97-AF65-F5344CB8AC3E}">
        <p14:creationId xmlns:p14="http://schemas.microsoft.com/office/powerpoint/2010/main" val="191327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9" name="Rectangle 6"/>
          <p:cNvSpPr>
            <a:spLocks noGrp="1" noChangeArrowheads="1"/>
          </p:cNvSpPr>
          <p:nvPr>
            <p:ph type="sldNum" sz="quarter" idx="12"/>
          </p:nvPr>
        </p:nvSpPr>
        <p:spPr>
          <a:ln/>
        </p:spPr>
        <p:txBody>
          <a:bodyPr/>
          <a:lstStyle>
            <a:lvl1pPr>
              <a:defRPr/>
            </a:lvl1pPr>
          </a:lstStyle>
          <a:p>
            <a:fld id="{7E9595C7-888A-4220-A81A-A15F36F0139F}" type="slidenum">
              <a:rPr lang="en-US" altLang="en-US"/>
              <a:pPr/>
              <a:t>‹#›</a:t>
            </a:fld>
            <a:endParaRPr lang="en-US" altLang="en-US"/>
          </a:p>
        </p:txBody>
      </p:sp>
    </p:spTree>
    <p:extLst>
      <p:ext uri="{BB962C8B-B14F-4D97-AF65-F5344CB8AC3E}">
        <p14:creationId xmlns:p14="http://schemas.microsoft.com/office/powerpoint/2010/main" val="1961738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5" name="Rectangle 6"/>
          <p:cNvSpPr>
            <a:spLocks noGrp="1" noChangeArrowheads="1"/>
          </p:cNvSpPr>
          <p:nvPr>
            <p:ph type="sldNum" sz="quarter" idx="12"/>
          </p:nvPr>
        </p:nvSpPr>
        <p:spPr>
          <a:ln/>
        </p:spPr>
        <p:txBody>
          <a:bodyPr/>
          <a:lstStyle>
            <a:lvl1pPr>
              <a:defRPr/>
            </a:lvl1pPr>
          </a:lstStyle>
          <a:p>
            <a:fld id="{C1695BDA-852F-4038-8513-07AEAE0FE230}" type="slidenum">
              <a:rPr lang="en-US" altLang="en-US"/>
              <a:pPr/>
              <a:t>‹#›</a:t>
            </a:fld>
            <a:endParaRPr lang="en-US" altLang="en-US"/>
          </a:p>
        </p:txBody>
      </p:sp>
    </p:spTree>
    <p:extLst>
      <p:ext uri="{BB962C8B-B14F-4D97-AF65-F5344CB8AC3E}">
        <p14:creationId xmlns:p14="http://schemas.microsoft.com/office/powerpoint/2010/main" val="425433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4" name="Rectangle 6"/>
          <p:cNvSpPr>
            <a:spLocks noGrp="1" noChangeArrowheads="1"/>
          </p:cNvSpPr>
          <p:nvPr>
            <p:ph type="sldNum" sz="quarter" idx="12"/>
          </p:nvPr>
        </p:nvSpPr>
        <p:spPr>
          <a:ln/>
        </p:spPr>
        <p:txBody>
          <a:bodyPr/>
          <a:lstStyle>
            <a:lvl1pPr>
              <a:defRPr/>
            </a:lvl1pPr>
          </a:lstStyle>
          <a:p>
            <a:fld id="{32B3F3CD-D7D2-47D4-953E-83DC629CC717}" type="slidenum">
              <a:rPr lang="en-US" altLang="en-US"/>
              <a:pPr/>
              <a:t>‹#›</a:t>
            </a:fld>
            <a:endParaRPr lang="en-US" altLang="en-US"/>
          </a:p>
        </p:txBody>
      </p:sp>
    </p:spTree>
    <p:extLst>
      <p:ext uri="{BB962C8B-B14F-4D97-AF65-F5344CB8AC3E}">
        <p14:creationId xmlns:p14="http://schemas.microsoft.com/office/powerpoint/2010/main" val="2602796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62CF3C4F-453A-4A3B-BEFD-D7685D65DAD5}" type="slidenum">
              <a:rPr lang="en-US" altLang="en-US"/>
              <a:pPr/>
              <a:t>‹#›</a:t>
            </a:fld>
            <a:endParaRPr lang="en-US" altLang="en-US"/>
          </a:p>
        </p:txBody>
      </p:sp>
    </p:spTree>
    <p:extLst>
      <p:ext uri="{BB962C8B-B14F-4D97-AF65-F5344CB8AC3E}">
        <p14:creationId xmlns:p14="http://schemas.microsoft.com/office/powerpoint/2010/main" val="3815724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7F2BB3F6-D862-4195-A927-13FAC9B97D75}" type="slidenum">
              <a:rPr lang="en-US" altLang="en-US"/>
              <a:pPr/>
              <a:t>‹#›</a:t>
            </a:fld>
            <a:endParaRPr lang="en-US" altLang="en-US"/>
          </a:p>
        </p:txBody>
      </p:sp>
    </p:spTree>
    <p:extLst>
      <p:ext uri="{BB962C8B-B14F-4D97-AF65-F5344CB8AC3E}">
        <p14:creationId xmlns:p14="http://schemas.microsoft.com/office/powerpoint/2010/main" val="97372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09600" y="228600"/>
            <a:ext cx="7239000" cy="1066800"/>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81000" y="16002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381000" y="6324600"/>
            <a:ext cx="2819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atin typeface="Calibri"/>
                <a:ea typeface="+mn-ea"/>
              </a:defRPr>
            </a:lvl1pPr>
          </a:lstStyle>
          <a:p>
            <a:pPr>
              <a:defRPr/>
            </a:pPr>
            <a:endParaRPr lang="en-US"/>
          </a:p>
        </p:txBody>
      </p:sp>
      <p:sp>
        <p:nvSpPr>
          <p:cNvPr id="4101" name="Rectangle 5"/>
          <p:cNvSpPr>
            <a:spLocks noGrp="1" noChangeArrowheads="1"/>
          </p:cNvSpPr>
          <p:nvPr>
            <p:ph type="ftr" sz="quarter" idx="3"/>
          </p:nvPr>
        </p:nvSpPr>
        <p:spPr bwMode="auto">
          <a:xfrm>
            <a:off x="3352800" y="6324600"/>
            <a:ext cx="2667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Calibri" pitchFamily="-105" charset="0"/>
              </a:defRPr>
            </a:lvl1pPr>
          </a:lstStyle>
          <a:p>
            <a:r>
              <a:rPr lang="en-US" altLang="en-US"/>
              <a:t>Copyright © Texas Education Agency, 2013. All rights reserved.</a:t>
            </a:r>
          </a:p>
        </p:txBody>
      </p:sp>
      <p:sp>
        <p:nvSpPr>
          <p:cNvPr id="4102" name="Rectangle 6"/>
          <p:cNvSpPr>
            <a:spLocks noGrp="1" noChangeArrowheads="1"/>
          </p:cNvSpPr>
          <p:nvPr>
            <p:ph type="sldNum" sz="quarter" idx="4"/>
          </p:nvPr>
        </p:nvSpPr>
        <p:spPr bwMode="auto">
          <a:xfrm>
            <a:off x="6172200" y="6305550"/>
            <a:ext cx="2514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itchFamily="-105" charset="0"/>
              </a:defRPr>
            </a:lvl1pPr>
          </a:lstStyle>
          <a:p>
            <a:fld id="{8CB9FD62-F831-41B3-B81A-5FCD4C9940E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dt="0"/>
  <p:txStyles>
    <p:titleStyle>
      <a:lvl1pPr algn="l" rtl="0" eaLnBrk="0" fontAlgn="base" hangingPunct="0">
        <a:spcBef>
          <a:spcPct val="0"/>
        </a:spcBef>
        <a:spcAft>
          <a:spcPct val="0"/>
        </a:spcAft>
        <a:defRPr sz="3800" b="1">
          <a:solidFill>
            <a:schemeClr val="tx2"/>
          </a:solidFill>
          <a:latin typeface="Calibri"/>
          <a:ea typeface="ＭＳ Ｐゴシック" pitchFamily="-105" charset="-128"/>
          <a:cs typeface="+mj-cs"/>
        </a:defRPr>
      </a:lvl1pPr>
      <a:lvl2pPr algn="l" rtl="0" eaLnBrk="0" fontAlgn="base" hangingPunct="0">
        <a:spcBef>
          <a:spcPct val="0"/>
        </a:spcBef>
        <a:spcAft>
          <a:spcPct val="0"/>
        </a:spcAft>
        <a:defRPr sz="3800" b="1">
          <a:solidFill>
            <a:schemeClr val="tx2"/>
          </a:solidFill>
          <a:latin typeface="Calibri" pitchFamily="-105" charset="0"/>
          <a:ea typeface="ＭＳ Ｐゴシック" pitchFamily="-105" charset="-128"/>
        </a:defRPr>
      </a:lvl2pPr>
      <a:lvl3pPr algn="l" rtl="0" eaLnBrk="0" fontAlgn="base" hangingPunct="0">
        <a:spcBef>
          <a:spcPct val="0"/>
        </a:spcBef>
        <a:spcAft>
          <a:spcPct val="0"/>
        </a:spcAft>
        <a:defRPr sz="3800" b="1">
          <a:solidFill>
            <a:schemeClr val="tx2"/>
          </a:solidFill>
          <a:latin typeface="Calibri" pitchFamily="-105" charset="0"/>
          <a:ea typeface="ＭＳ Ｐゴシック" pitchFamily="-105" charset="-128"/>
        </a:defRPr>
      </a:lvl3pPr>
      <a:lvl4pPr algn="l" rtl="0" eaLnBrk="0" fontAlgn="base" hangingPunct="0">
        <a:spcBef>
          <a:spcPct val="0"/>
        </a:spcBef>
        <a:spcAft>
          <a:spcPct val="0"/>
        </a:spcAft>
        <a:defRPr sz="3800" b="1">
          <a:solidFill>
            <a:schemeClr val="tx2"/>
          </a:solidFill>
          <a:latin typeface="Calibri" pitchFamily="-105" charset="0"/>
          <a:ea typeface="ＭＳ Ｐゴシック" pitchFamily="-105" charset="-128"/>
        </a:defRPr>
      </a:lvl4pPr>
      <a:lvl5pPr algn="l" rtl="0" eaLnBrk="0" fontAlgn="base" hangingPunct="0">
        <a:spcBef>
          <a:spcPct val="0"/>
        </a:spcBef>
        <a:spcAft>
          <a:spcPct val="0"/>
        </a:spcAft>
        <a:defRPr sz="3800" b="1">
          <a:solidFill>
            <a:schemeClr val="tx2"/>
          </a:solidFill>
          <a:latin typeface="Calibri" pitchFamily="-105" charset="0"/>
          <a:ea typeface="ＭＳ Ｐゴシック" pitchFamily="-105" charset="-128"/>
        </a:defRPr>
      </a:lvl5pPr>
      <a:lvl6pPr marL="457200" algn="l" rtl="0" eaLnBrk="1" fontAlgn="base" hangingPunct="1">
        <a:spcBef>
          <a:spcPct val="0"/>
        </a:spcBef>
        <a:spcAft>
          <a:spcPct val="0"/>
        </a:spcAft>
        <a:defRPr sz="3800" b="1">
          <a:solidFill>
            <a:schemeClr val="tx2"/>
          </a:solidFill>
          <a:latin typeface="Arial" charset="0"/>
        </a:defRPr>
      </a:lvl6pPr>
      <a:lvl7pPr marL="914400" algn="l" rtl="0" eaLnBrk="1" fontAlgn="base" hangingPunct="1">
        <a:spcBef>
          <a:spcPct val="0"/>
        </a:spcBef>
        <a:spcAft>
          <a:spcPct val="0"/>
        </a:spcAft>
        <a:defRPr sz="3800" b="1">
          <a:solidFill>
            <a:schemeClr val="tx2"/>
          </a:solidFill>
          <a:latin typeface="Arial" charset="0"/>
        </a:defRPr>
      </a:lvl7pPr>
      <a:lvl8pPr marL="1371600" algn="l" rtl="0" eaLnBrk="1" fontAlgn="base" hangingPunct="1">
        <a:spcBef>
          <a:spcPct val="0"/>
        </a:spcBef>
        <a:spcAft>
          <a:spcPct val="0"/>
        </a:spcAft>
        <a:defRPr sz="3800" b="1">
          <a:solidFill>
            <a:schemeClr val="tx2"/>
          </a:solidFill>
          <a:latin typeface="Arial" charset="0"/>
        </a:defRPr>
      </a:lvl8pPr>
      <a:lvl9pPr marL="1828800" algn="l" rtl="0" eaLnBrk="1" fontAlgn="base" hangingPunct="1">
        <a:spcBef>
          <a:spcPct val="0"/>
        </a:spcBef>
        <a:spcAft>
          <a:spcPct val="0"/>
        </a:spcAft>
        <a:defRPr sz="3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a:ea typeface="ＭＳ Ｐゴシック" pitchFamily="-105" charset="-128"/>
          <a:cs typeface="+mn-cs"/>
        </a:defRPr>
      </a:lvl1pPr>
      <a:lvl2pPr marL="742950" indent="-285750" algn="l" rtl="0" eaLnBrk="0" fontAlgn="base" hangingPunct="0">
        <a:spcBef>
          <a:spcPct val="20000"/>
        </a:spcBef>
        <a:spcAft>
          <a:spcPct val="0"/>
        </a:spcAft>
        <a:buChar char="–"/>
        <a:defRPr sz="3200">
          <a:solidFill>
            <a:schemeClr val="tx1"/>
          </a:solidFill>
          <a:latin typeface="Calibri"/>
          <a:ea typeface="ＭＳ Ｐゴシック" pitchFamily="-105" charset="-128"/>
        </a:defRPr>
      </a:lvl2pPr>
      <a:lvl3pPr marL="1143000" indent="-228600" algn="l" rtl="0" eaLnBrk="0" fontAlgn="base" hangingPunct="0">
        <a:spcBef>
          <a:spcPct val="20000"/>
        </a:spcBef>
        <a:spcAft>
          <a:spcPct val="0"/>
        </a:spcAft>
        <a:buChar char="•"/>
        <a:defRPr sz="3200">
          <a:solidFill>
            <a:schemeClr val="tx1"/>
          </a:solidFill>
          <a:latin typeface="Calibri"/>
          <a:ea typeface="ＭＳ Ｐゴシック" pitchFamily="-105" charset="-128"/>
        </a:defRPr>
      </a:lvl3pPr>
      <a:lvl4pPr marL="1600200" indent="-228600" algn="l" rtl="0" eaLnBrk="0" fontAlgn="base" hangingPunct="0">
        <a:spcBef>
          <a:spcPct val="20000"/>
        </a:spcBef>
        <a:spcAft>
          <a:spcPct val="0"/>
        </a:spcAft>
        <a:buChar char="–"/>
        <a:defRPr sz="3200">
          <a:solidFill>
            <a:schemeClr val="tx1"/>
          </a:solidFill>
          <a:latin typeface="Calibri"/>
          <a:ea typeface="ＭＳ Ｐゴシック" pitchFamily="-105" charset="-128"/>
        </a:defRPr>
      </a:lvl4pPr>
      <a:lvl5pPr marL="2057400" indent="-228600" algn="l" rtl="0" eaLnBrk="0" fontAlgn="base" hangingPunct="0">
        <a:spcBef>
          <a:spcPct val="20000"/>
        </a:spcBef>
        <a:spcAft>
          <a:spcPct val="0"/>
        </a:spcAft>
        <a:buChar char="»"/>
        <a:defRPr sz="3200">
          <a:solidFill>
            <a:schemeClr val="tx1"/>
          </a:solidFill>
          <a:latin typeface="Calibri"/>
          <a:ea typeface="ＭＳ Ｐゴシック" pitchFamily="-105" charset="-128"/>
        </a:defRPr>
      </a:lvl5pPr>
      <a:lvl6pPr marL="2514600" indent="-228600" algn="l" rtl="0" eaLnBrk="1" fontAlgn="base" hangingPunct="1">
        <a:spcBef>
          <a:spcPct val="20000"/>
        </a:spcBef>
        <a:spcAft>
          <a:spcPct val="0"/>
        </a:spcAft>
        <a:buChar char="»"/>
        <a:defRPr sz="3200">
          <a:solidFill>
            <a:schemeClr val="tx1"/>
          </a:solidFill>
          <a:latin typeface="+mn-lt"/>
        </a:defRPr>
      </a:lvl6pPr>
      <a:lvl7pPr marL="2971800" indent="-228600" algn="l" rtl="0" eaLnBrk="1" fontAlgn="base" hangingPunct="1">
        <a:spcBef>
          <a:spcPct val="20000"/>
        </a:spcBef>
        <a:spcAft>
          <a:spcPct val="0"/>
        </a:spcAft>
        <a:buChar char="»"/>
        <a:defRPr sz="3200">
          <a:solidFill>
            <a:schemeClr val="tx1"/>
          </a:solidFill>
          <a:latin typeface="+mn-lt"/>
        </a:defRPr>
      </a:lvl7pPr>
      <a:lvl8pPr marL="3429000" indent="-228600" algn="l" rtl="0" eaLnBrk="1" fontAlgn="base" hangingPunct="1">
        <a:spcBef>
          <a:spcPct val="20000"/>
        </a:spcBef>
        <a:spcAft>
          <a:spcPct val="0"/>
        </a:spcAft>
        <a:buChar char="»"/>
        <a:defRPr sz="3200">
          <a:solidFill>
            <a:schemeClr val="tx1"/>
          </a:solidFill>
          <a:latin typeface="+mn-lt"/>
        </a:defRPr>
      </a:lvl8pPr>
      <a:lvl9pPr marL="3886200" indent="-228600" algn="l" rtl="0" eaLnBrk="1" fontAlgn="base" hangingPunct="1">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4648200"/>
            <a:ext cx="7239000" cy="914400"/>
          </a:xfrm>
          <a:effectLst>
            <a:outerShdw blurRad="63500" dist="17961" dir="8100000" algn="ctr" rotWithShape="0">
              <a:schemeClr val="bg2"/>
            </a:outerShdw>
          </a:effectLst>
        </p:spPr>
        <p:txBody>
          <a:bodyPr/>
          <a:lstStyle/>
          <a:p>
            <a:pPr eaLnBrk="1" hangingPunct="1"/>
            <a:r>
              <a:rPr lang="en-US" altLang="en-US" smtClean="0">
                <a:effectLst>
                  <a:outerShdw blurRad="38100" dist="38100" dir="2700000" algn="tl">
                    <a:srgbClr val="000000"/>
                  </a:outerShdw>
                </a:effectLst>
                <a:latin typeface="Calibri" pitchFamily="-105" charset="0"/>
              </a:rPr>
              <a:t>Types of Consideration</a:t>
            </a:r>
          </a:p>
        </p:txBody>
      </p:sp>
      <p:sp>
        <p:nvSpPr>
          <p:cNvPr id="1433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6A55E9C5-0F16-4DEC-8BE9-A8C889D49204}" type="slidenum">
              <a:rPr lang="en-US" altLang="en-US" sz="1400">
                <a:solidFill>
                  <a:schemeClr val="tx2"/>
                </a:solidFill>
                <a:latin typeface="Calibri" pitchFamily="-105" charset="0"/>
              </a:rPr>
              <a:pPr/>
              <a:t>1</a:t>
            </a:fld>
            <a:endParaRPr lang="en-US" altLang="en-US" sz="1400">
              <a:solidFill>
                <a:schemeClr val="tx2"/>
              </a:solidFill>
              <a:latin typeface="Calibri" pitchFamily="-105" charset="0"/>
            </a:endParaRPr>
          </a:p>
        </p:txBody>
      </p:sp>
      <p:sp>
        <p:nvSpPr>
          <p:cNvPr id="14340" name="Footer Placeholder 5"/>
          <p:cNvSpPr>
            <a:spLocks noGrp="1"/>
          </p:cNvSpPr>
          <p:nvPr>
            <p:ph type="ftr" sz="quarter" idx="11"/>
          </p:nvPr>
        </p:nvSpPr>
        <p:spPr>
          <a:xfrm>
            <a:off x="1752600" y="6324600"/>
            <a:ext cx="5791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solidFill>
                  <a:schemeClr val="tx2"/>
                </a:solidFill>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effectLst>
                <a:outerShdw blurRad="38100" dist="38100" dir="2700000" algn="tl">
                  <a:srgbClr val="000000">
                    <a:alpha val="43137"/>
                  </a:srgbClr>
                </a:outerShdw>
              </a:effectLst>
              <a:ea typeface="+mj-ea"/>
              <a:cs typeface="Calibri"/>
            </a:endParaRPr>
          </a:p>
        </p:txBody>
      </p:sp>
      <p:sp>
        <p:nvSpPr>
          <p:cNvPr id="15363" name="Footer Placeholder 3"/>
          <p:cNvSpPr>
            <a:spLocks noGrp="1"/>
          </p:cNvSpPr>
          <p:nvPr>
            <p:ph type="ftr" sz="quarter" idx="11"/>
          </p:nvPr>
        </p:nvSpPr>
        <p:spPr>
          <a:xfrm>
            <a:off x="1295400" y="6324600"/>
            <a:ext cx="594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D2A54527-FB02-4FF7-993E-1E5ACF18017F}" type="slidenum">
              <a:rPr lang="en-US" altLang="en-US" sz="1400">
                <a:latin typeface="Calibri" pitchFamily="-105" charset="0"/>
              </a:rPr>
              <a:pPr/>
              <a:t>2</a:t>
            </a:fld>
            <a:endParaRPr lang="en-US" altLang="en-US" sz="1400">
              <a:latin typeface="Calibri" pitchFamily="-105" charset="0"/>
            </a:endParaRPr>
          </a:p>
        </p:txBody>
      </p:sp>
      <p:sp>
        <p:nvSpPr>
          <p:cNvPr id="15365" name="Rectangle 1"/>
          <p:cNvSpPr>
            <a:spLocks noChangeArrowheads="1"/>
          </p:cNvSpPr>
          <p:nvPr/>
        </p:nvSpPr>
        <p:spPr bwMode="auto">
          <a:xfrm>
            <a:off x="609600" y="1692275"/>
            <a:ext cx="80772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eaLnBrk="1" hangingPunct="1"/>
            <a:r>
              <a:rPr lang="en-US" altLang="en-US" sz="1200" i="1">
                <a:solidFill>
                  <a:srgbClr val="000000"/>
                </a:solidFill>
                <a:latin typeface="Calibri" pitchFamily="-105" charset="0"/>
              </a:rPr>
              <a:t> Copyright and Terms of Service</a:t>
            </a:r>
          </a:p>
          <a:p>
            <a:pPr eaLnBrk="1" hangingPunct="1"/>
            <a:endParaRPr lang="en-US" altLang="en-US" sz="1800">
              <a:solidFill>
                <a:srgbClr val="000000"/>
              </a:solidFill>
              <a:latin typeface="Times New Roman" pitchFamily="-105" charset="-52"/>
              <a:ea typeface="Calibri" pitchFamily="-105" charset="0"/>
            </a:endParaRPr>
          </a:p>
          <a:p>
            <a:r>
              <a:rPr lang="en-US" altLang="en-US" sz="1200" i="1">
                <a:solidFill>
                  <a:srgbClr val="000000"/>
                </a:solidFill>
                <a:latin typeface="Calibri" pitchFamily="-105"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sz="1800">
              <a:solidFill>
                <a:srgbClr val="000000"/>
              </a:solidFill>
              <a:latin typeface="Times New Roman" pitchFamily="-105" charset="-52"/>
            </a:endParaRPr>
          </a:p>
          <a:p>
            <a:pPr>
              <a:buFontTx/>
              <a:buAutoNum type="arabicParenR"/>
            </a:pPr>
            <a:r>
              <a:rPr lang="en-US" altLang="en-US" sz="1200" i="1">
                <a:solidFill>
                  <a:srgbClr val="000000"/>
                </a:solidFill>
                <a:latin typeface="Calibri" pitchFamily="-105"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endParaRPr lang="en-US" altLang="en-US" sz="1800">
              <a:solidFill>
                <a:srgbClr val="000000"/>
              </a:solidFill>
              <a:latin typeface="Times New Roman" pitchFamily="-105" charset="-52"/>
            </a:endParaRPr>
          </a:p>
          <a:p>
            <a:r>
              <a:rPr lang="en-US" altLang="en-US" sz="1200" i="1">
                <a:solidFill>
                  <a:srgbClr val="000000"/>
                </a:solidFill>
                <a:latin typeface="Calibri" pitchFamily="-105" charset="0"/>
              </a:rPr>
              <a:t>2) Residents of the state of Texas may reproduce and use copies of the Materials and Related Materials for individual personal use only without obtaining written permission of the Texas Education Agency;</a:t>
            </a:r>
          </a:p>
          <a:p>
            <a:endParaRPr lang="en-US" altLang="en-US" sz="1800">
              <a:solidFill>
                <a:srgbClr val="000000"/>
              </a:solidFill>
              <a:latin typeface="Times New Roman" pitchFamily="-105" charset="-52"/>
            </a:endParaRPr>
          </a:p>
          <a:p>
            <a:r>
              <a:rPr lang="en-US" altLang="en-US" sz="1200" i="1">
                <a:solidFill>
                  <a:srgbClr val="000000"/>
                </a:solidFill>
                <a:latin typeface="Calibri" pitchFamily="-105" charset="0"/>
              </a:rPr>
              <a:t>3) Any portion reproduced must be reproduced in its entirety and remain unedited, unaltered and unchanged in any way;</a:t>
            </a:r>
          </a:p>
          <a:p>
            <a:endParaRPr lang="en-US" altLang="en-US" sz="1800">
              <a:solidFill>
                <a:srgbClr val="000000"/>
              </a:solidFill>
              <a:latin typeface="Times New Roman" pitchFamily="-105" charset="-52"/>
            </a:endParaRPr>
          </a:p>
          <a:p>
            <a:r>
              <a:rPr lang="en-US" altLang="en-US" sz="1200" i="1">
                <a:solidFill>
                  <a:srgbClr val="000000"/>
                </a:solidFill>
                <a:latin typeface="Calibri" pitchFamily="-105" charset="0"/>
              </a:rPr>
              <a:t>4) No monetary charge can be made for the reproduced materials or any document containing them; however, a reasonable charge to cover only the cost of reproduction and distribution may be charged.</a:t>
            </a:r>
            <a:endParaRPr lang="en-US" altLang="en-US" sz="1800">
              <a:solidFill>
                <a:srgbClr val="000000"/>
              </a:solidFill>
              <a:latin typeface="Times New Roman" pitchFamily="-105" charset="-52"/>
            </a:endParaRPr>
          </a:p>
          <a:p>
            <a:r>
              <a:rPr lang="en-US" altLang="en-US" sz="1200" i="1">
                <a:solidFill>
                  <a:srgbClr val="000000"/>
                </a:solidFill>
                <a:latin typeface="Calibri" pitchFamily="-105"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a:latin typeface="Calibri" pitchFamily="-105"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r>
              <a:rPr lang="en-US" altLang="en-US" sz="4800" smtClean="0">
                <a:effectLst>
                  <a:outerShdw blurRad="38100" dist="38100" dir="2700000" algn="tl">
                    <a:srgbClr val="000000"/>
                  </a:outerShdw>
                </a:effectLst>
                <a:latin typeface="Calibri" pitchFamily="-105" charset="0"/>
              </a:rPr>
              <a:t>Consideration</a:t>
            </a:r>
          </a:p>
        </p:txBody>
      </p:sp>
      <p:pic>
        <p:nvPicPr>
          <p:cNvPr id="16387" name="Picture 3" descr="promise istock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85800" y="2133600"/>
            <a:ext cx="3689350" cy="332581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4343400" y="2667000"/>
            <a:ext cx="4572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lgn="ctr" eaLnBrk="1" hangingPunct="1">
              <a:spcBef>
                <a:spcPct val="20000"/>
              </a:spcBef>
            </a:pPr>
            <a:r>
              <a:rPr lang="en-US" altLang="en-US" sz="2800" b="1">
                <a:solidFill>
                  <a:srgbClr val="000000"/>
                </a:solidFill>
                <a:latin typeface="Calibri" pitchFamily="-105" charset="0"/>
              </a:rPr>
              <a:t>…what a person demands and generally must receive in order to make her or his promise legally binding.</a:t>
            </a:r>
          </a:p>
        </p:txBody>
      </p:sp>
      <p:sp>
        <p:nvSpPr>
          <p:cNvPr id="1638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AF3E3192-2516-4EBD-9294-9FD37266896C}" type="slidenum">
              <a:rPr lang="en-US" altLang="en-US" sz="1400">
                <a:latin typeface="Calibri" pitchFamily="-105" charset="0"/>
              </a:rPr>
              <a:pPr/>
              <a:t>3</a:t>
            </a:fld>
            <a:endParaRPr lang="en-US" altLang="en-US" sz="1400">
              <a:latin typeface="Calibri" pitchFamily="-105" charset="0"/>
            </a:endParaRPr>
          </a:p>
        </p:txBody>
      </p:sp>
      <p:sp>
        <p:nvSpPr>
          <p:cNvPr id="16390" name="Footer Placeholder 7"/>
          <p:cNvSpPr>
            <a:spLocks noGrp="1"/>
          </p:cNvSpPr>
          <p:nvPr>
            <p:ph type="ftr" sz="quarter" idx="11"/>
          </p:nvPr>
        </p:nvSpPr>
        <p:spPr>
          <a:xfrm>
            <a:off x="2209800" y="6172200"/>
            <a:ext cx="5257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defRPr/>
            </a:pPr>
            <a:r>
              <a:rPr lang="en-US" dirty="0" smtClean="0">
                <a:effectLst>
                  <a:outerShdw blurRad="38100" dist="38100" dir="2700000" algn="tl">
                    <a:srgbClr val="000000">
                      <a:alpha val="43137"/>
                    </a:srgbClr>
                  </a:outerShdw>
                </a:effectLst>
                <a:ea typeface="+mj-ea"/>
                <a:cs typeface="Calibri"/>
              </a:rPr>
              <a:t>Promise, Act, or Forbearance</a:t>
            </a:r>
          </a:p>
        </p:txBody>
      </p:sp>
      <p:sp>
        <p:nvSpPr>
          <p:cNvPr id="9219" name="Rectangle 3"/>
          <p:cNvSpPr>
            <a:spLocks noGrp="1" noChangeArrowheads="1"/>
          </p:cNvSpPr>
          <p:nvPr>
            <p:ph idx="1"/>
          </p:nvPr>
        </p:nvSpPr>
        <p:spPr/>
        <p:txBody>
          <a:bodyPr/>
          <a:lstStyle/>
          <a:p>
            <a:pPr eaLnBrk="1" hangingPunct="1">
              <a:defRPr/>
            </a:pPr>
            <a:r>
              <a:rPr lang="en-US" dirty="0">
                <a:effectLst>
                  <a:outerShdw blurRad="38100" dist="38100" dir="2700000" algn="tl">
                    <a:srgbClr val="000000">
                      <a:alpha val="43137"/>
                    </a:srgbClr>
                  </a:outerShdw>
                </a:effectLst>
                <a:ea typeface="+mn-ea"/>
                <a:cs typeface="Calibri"/>
              </a:rPr>
              <a:t>Legal value in the underlying act that is promised</a:t>
            </a:r>
          </a:p>
          <a:p>
            <a:pPr eaLnBrk="1" hangingPunct="1">
              <a:defRPr/>
            </a:pPr>
            <a:r>
              <a:rPr lang="en-US" dirty="0">
                <a:effectLst>
                  <a:outerShdw blurRad="38100" dist="38100" dir="2700000" algn="tl">
                    <a:srgbClr val="000000">
                      <a:alpha val="43137"/>
                    </a:srgbClr>
                  </a:outerShdw>
                </a:effectLst>
                <a:ea typeface="+mn-ea"/>
                <a:cs typeface="Calibri"/>
              </a:rPr>
              <a:t>Forbearance - promise to not do something (must have legal value)</a:t>
            </a:r>
          </a:p>
        </p:txBody>
      </p:sp>
      <p:sp>
        <p:nvSpPr>
          <p:cNvPr id="184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FA7E451-8D97-4957-953E-D3D4F9B42262}" type="slidenum">
              <a:rPr lang="en-US" altLang="en-US" sz="1400">
                <a:latin typeface="Calibri" pitchFamily="-105" charset="0"/>
              </a:rPr>
              <a:pPr/>
              <a:t>4</a:t>
            </a:fld>
            <a:endParaRPr lang="en-US" altLang="en-US" sz="1400">
              <a:latin typeface="Calibri" pitchFamily="-105" charset="0"/>
            </a:endParaRPr>
          </a:p>
        </p:txBody>
      </p:sp>
      <p:sp>
        <p:nvSpPr>
          <p:cNvPr id="18437" name="Footer Placeholder 4"/>
          <p:cNvSpPr>
            <a:spLocks noGrp="1"/>
          </p:cNvSpPr>
          <p:nvPr>
            <p:ph type="ftr" sz="quarter" idx="11"/>
          </p:nvPr>
        </p:nvSpPr>
        <p:spPr>
          <a:xfrm>
            <a:off x="1981200" y="6096000"/>
            <a:ext cx="5791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defRPr/>
            </a:pPr>
            <a:r>
              <a:rPr lang="en-US" dirty="0" smtClean="0">
                <a:effectLst>
                  <a:outerShdw blurRad="38100" dist="38100" dir="2700000" algn="tl">
                    <a:srgbClr val="000000">
                      <a:alpha val="43137"/>
                    </a:srgbClr>
                  </a:outerShdw>
                </a:effectLst>
                <a:ea typeface="+mj-ea"/>
                <a:cs typeface="Calibri"/>
              </a:rPr>
              <a:t>Contractual Exchanges</a:t>
            </a:r>
          </a:p>
        </p:txBody>
      </p:sp>
      <p:sp>
        <p:nvSpPr>
          <p:cNvPr id="11267" name="Rectangle 3"/>
          <p:cNvSpPr>
            <a:spLocks noGrp="1" noChangeArrowheads="1"/>
          </p:cNvSpPr>
          <p:nvPr>
            <p:ph idx="1"/>
          </p:nvPr>
        </p:nvSpPr>
        <p:spPr>
          <a:xfrm>
            <a:off x="685800" y="1981200"/>
            <a:ext cx="5334000" cy="4114800"/>
          </a:xfrm>
        </p:spPr>
        <p:txBody>
          <a:bodyPr/>
          <a:lstStyle/>
          <a:p>
            <a:pPr eaLnBrk="1" hangingPunct="1">
              <a:defRPr/>
            </a:pPr>
            <a:r>
              <a:rPr lang="en-US" b="1" i="1" u="sng" dirty="0" err="1">
                <a:effectLst>
                  <a:outerShdw blurRad="38100" dist="38100" dir="2700000" algn="tl">
                    <a:srgbClr val="000000">
                      <a:alpha val="43137"/>
                    </a:srgbClr>
                  </a:outerShdw>
                </a:effectLst>
                <a:ea typeface="+mn-ea"/>
                <a:cs typeface="Calibri"/>
              </a:rPr>
              <a:t>Promisor</a:t>
            </a:r>
            <a:r>
              <a:rPr lang="en-US" b="1" i="1" u="sng" dirty="0">
                <a:effectLst>
                  <a:outerShdw blurRad="38100" dist="38100" dir="2700000" algn="tl">
                    <a:srgbClr val="000000">
                      <a:alpha val="43137"/>
                    </a:srgbClr>
                  </a:outerShdw>
                </a:effectLst>
                <a:ea typeface="+mn-ea"/>
                <a:cs typeface="Calibri"/>
              </a:rPr>
              <a:t> </a:t>
            </a:r>
            <a:r>
              <a:rPr lang="en-US" dirty="0">
                <a:effectLst>
                  <a:outerShdw blurRad="38100" dist="38100" dir="2700000" algn="tl">
                    <a:srgbClr val="000000">
                      <a:alpha val="43137"/>
                    </a:srgbClr>
                  </a:outerShdw>
                </a:effectLst>
                <a:ea typeface="+mn-ea"/>
                <a:cs typeface="Calibri"/>
              </a:rPr>
              <a:t>- person promising an action or forbearance</a:t>
            </a:r>
          </a:p>
          <a:p>
            <a:pPr eaLnBrk="1" hangingPunct="1">
              <a:defRPr/>
            </a:pPr>
            <a:r>
              <a:rPr lang="en-US" b="1" i="1" u="sng" dirty="0" err="1">
                <a:effectLst>
                  <a:outerShdw blurRad="38100" dist="38100" dir="2700000" algn="tl">
                    <a:srgbClr val="000000">
                      <a:alpha val="43137"/>
                    </a:srgbClr>
                  </a:outerShdw>
                </a:effectLst>
                <a:ea typeface="+mn-ea"/>
                <a:cs typeface="Calibri"/>
              </a:rPr>
              <a:t>Promisee</a:t>
            </a:r>
            <a:r>
              <a:rPr lang="en-US" b="1" i="1" u="sng" dirty="0">
                <a:effectLst>
                  <a:outerShdw blurRad="38100" dist="38100" dir="2700000" algn="tl">
                    <a:srgbClr val="000000">
                      <a:alpha val="43137"/>
                    </a:srgbClr>
                  </a:outerShdw>
                </a:effectLst>
                <a:ea typeface="+mn-ea"/>
                <a:cs typeface="Calibri"/>
              </a:rPr>
              <a:t> </a:t>
            </a:r>
            <a:r>
              <a:rPr lang="en-US" dirty="0">
                <a:effectLst>
                  <a:outerShdw blurRad="38100" dist="38100" dir="2700000" algn="tl">
                    <a:srgbClr val="000000">
                      <a:alpha val="43137"/>
                    </a:srgbClr>
                  </a:outerShdw>
                </a:effectLst>
                <a:ea typeface="+mn-ea"/>
                <a:cs typeface="Calibri"/>
              </a:rPr>
              <a:t>- the person to whom the promise is made</a:t>
            </a:r>
          </a:p>
          <a:p>
            <a:pPr eaLnBrk="1" hangingPunct="1">
              <a:defRPr/>
            </a:pPr>
            <a:r>
              <a:rPr lang="en-US" b="1" i="1" u="sng" dirty="0">
                <a:effectLst>
                  <a:outerShdw blurRad="38100" dist="38100" dir="2700000" algn="tl">
                    <a:srgbClr val="000000">
                      <a:alpha val="43137"/>
                    </a:srgbClr>
                  </a:outerShdw>
                </a:effectLst>
                <a:ea typeface="+mn-ea"/>
                <a:cs typeface="Calibri"/>
              </a:rPr>
              <a:t>Consideration</a:t>
            </a:r>
            <a:r>
              <a:rPr lang="en-US" dirty="0">
                <a:effectLst>
                  <a:outerShdw blurRad="38100" dist="38100" dir="2700000" algn="tl">
                    <a:srgbClr val="000000">
                      <a:alpha val="43137"/>
                    </a:srgbClr>
                  </a:outerShdw>
                </a:effectLst>
                <a:ea typeface="+mn-ea"/>
                <a:cs typeface="Calibri"/>
              </a:rPr>
              <a:t> must be mutual</a:t>
            </a:r>
          </a:p>
        </p:txBody>
      </p:sp>
      <p:pic>
        <p:nvPicPr>
          <p:cNvPr id="20484" name="Picture 8" descr="C:\Users\Dale\AppData\Local\Microsoft\Windows\Temporary Internet Files\Content.IE5\QAL46PDX\MPj0410182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67400" y="1981200"/>
            <a:ext cx="2813050" cy="42306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01BD752-E1C6-414F-BB8A-AEF20DF19934}" type="slidenum">
              <a:rPr lang="en-US" altLang="en-US" sz="1400">
                <a:latin typeface="Calibri" pitchFamily="-105" charset="0"/>
              </a:rPr>
              <a:pPr/>
              <a:t>5</a:t>
            </a:fld>
            <a:endParaRPr lang="en-US" altLang="en-US" sz="1400">
              <a:latin typeface="Calibri" pitchFamily="-105" charset="0"/>
            </a:endParaRPr>
          </a:p>
        </p:txBody>
      </p:sp>
      <p:sp>
        <p:nvSpPr>
          <p:cNvPr id="20486" name="Footer Placeholder 5"/>
          <p:cNvSpPr>
            <a:spLocks noGrp="1"/>
          </p:cNvSpPr>
          <p:nvPr>
            <p:ph type="ftr" sz="quarter" idx="11"/>
          </p:nvPr>
        </p:nvSpPr>
        <p:spPr>
          <a:xfrm>
            <a:off x="1828800" y="6381750"/>
            <a:ext cx="5486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defRPr/>
            </a:pPr>
            <a:r>
              <a:rPr lang="en-US" sz="4400" dirty="0" smtClean="0">
                <a:effectLst>
                  <a:outerShdw blurRad="38100" dist="38100" dir="2700000" algn="tl">
                    <a:srgbClr val="000000">
                      <a:alpha val="43137"/>
                    </a:srgbClr>
                  </a:outerShdw>
                </a:effectLst>
                <a:ea typeface="+mj-ea"/>
                <a:cs typeface="Calibri"/>
              </a:rPr>
              <a:t>Legal Value</a:t>
            </a:r>
          </a:p>
        </p:txBody>
      </p:sp>
      <p:sp>
        <p:nvSpPr>
          <p:cNvPr id="13315" name="Rectangle 3"/>
          <p:cNvSpPr>
            <a:spLocks noGrp="1" noChangeArrowheads="1"/>
          </p:cNvSpPr>
          <p:nvPr>
            <p:ph idx="1"/>
          </p:nvPr>
        </p:nvSpPr>
        <p:spPr/>
        <p:txBody>
          <a:bodyPr/>
          <a:lstStyle/>
          <a:p>
            <a:pPr eaLnBrk="1" hangingPunct="1"/>
            <a:r>
              <a:rPr lang="en-US" altLang="en-US" smtClean="0">
                <a:effectLst>
                  <a:outerShdw blurRad="38100" dist="38100" dir="2700000" algn="tl">
                    <a:srgbClr val="FFFFFF"/>
                  </a:outerShdw>
                </a:effectLst>
                <a:latin typeface="Calibri" pitchFamily="-105" charset="0"/>
              </a:rPr>
              <a:t>There has been a change in a party’s legal position as a result of the contract</a:t>
            </a:r>
          </a:p>
          <a:p>
            <a:pPr eaLnBrk="1" hangingPunct="1"/>
            <a:r>
              <a:rPr lang="en-US" altLang="en-US" smtClean="0">
                <a:effectLst>
                  <a:outerShdw blurRad="38100" dist="38100" dir="2700000" algn="tl">
                    <a:srgbClr val="FFFFFF"/>
                  </a:outerShdw>
                </a:effectLst>
                <a:latin typeface="Calibri" pitchFamily="-105" charset="0"/>
              </a:rPr>
              <a:t>Exchange of two benefits</a:t>
            </a:r>
          </a:p>
          <a:p>
            <a:pPr eaLnBrk="1" hangingPunct="1"/>
            <a:r>
              <a:rPr lang="en-US" altLang="en-US" smtClean="0">
                <a:effectLst>
                  <a:outerShdw blurRad="38100" dist="38100" dir="2700000" algn="tl">
                    <a:srgbClr val="FFFFFF"/>
                  </a:outerShdw>
                </a:effectLst>
                <a:latin typeface="Calibri" pitchFamily="-105" charset="0"/>
              </a:rPr>
              <a:t>Exchange of benefit for a detriment (forbearing of a legal right)</a:t>
            </a:r>
          </a:p>
          <a:p>
            <a:pPr eaLnBrk="1" hangingPunct="1"/>
            <a:r>
              <a:rPr lang="en-US" altLang="en-US" smtClean="0">
                <a:effectLst>
                  <a:outerShdw blurRad="38100" dist="38100" dir="2700000" algn="tl">
                    <a:srgbClr val="FFFFFF"/>
                  </a:outerShdw>
                </a:effectLst>
                <a:latin typeface="Calibri" pitchFamily="-105" charset="0"/>
              </a:rPr>
              <a:t>Exchange of two detriments</a:t>
            </a:r>
          </a:p>
        </p:txBody>
      </p:sp>
      <p:sp>
        <p:nvSpPr>
          <p:cNvPr id="225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3540FC08-568F-4A9C-A654-A84F683709EC}" type="slidenum">
              <a:rPr lang="en-US" altLang="en-US" sz="1400">
                <a:latin typeface="Calibri" pitchFamily="-105" charset="0"/>
              </a:rPr>
              <a:pPr/>
              <a:t>6</a:t>
            </a:fld>
            <a:endParaRPr lang="en-US" altLang="en-US" sz="1400">
              <a:latin typeface="Calibri" pitchFamily="-105" charset="0"/>
            </a:endParaRPr>
          </a:p>
        </p:txBody>
      </p:sp>
      <p:sp>
        <p:nvSpPr>
          <p:cNvPr id="22533" name="Footer Placeholder 4"/>
          <p:cNvSpPr>
            <a:spLocks noGrp="1"/>
          </p:cNvSpPr>
          <p:nvPr>
            <p:ph type="ftr" sz="quarter" idx="11"/>
          </p:nvPr>
        </p:nvSpPr>
        <p:spPr>
          <a:xfrm>
            <a:off x="1981200" y="6381750"/>
            <a:ext cx="5562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10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31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3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 calcmode="lin" valueType="num">
                                      <p:cBhvr>
                                        <p:cTn id="15" dur="10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331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331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331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 calcmode="lin" valueType="num">
                                      <p:cBhvr>
                                        <p:cTn id="23" dur="10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331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331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331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 calcmode="lin" valueType="num">
                                      <p:cBhvr>
                                        <p:cTn id="31" dur="10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331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331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331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defRPr/>
            </a:pPr>
            <a:r>
              <a:rPr lang="en-US" dirty="0" smtClean="0">
                <a:effectLst>
                  <a:outerShdw blurRad="38100" dist="38100" dir="2700000" algn="tl">
                    <a:srgbClr val="000000">
                      <a:alpha val="43137"/>
                    </a:srgbClr>
                  </a:outerShdw>
                </a:effectLst>
                <a:ea typeface="+mj-ea"/>
                <a:cs typeface="Calibri"/>
              </a:rPr>
              <a:t>Adequacy of Consideration</a:t>
            </a:r>
          </a:p>
        </p:txBody>
      </p:sp>
      <p:sp>
        <p:nvSpPr>
          <p:cNvPr id="15363" name="Rectangle 3"/>
          <p:cNvSpPr>
            <a:spLocks noGrp="1" noChangeArrowheads="1"/>
          </p:cNvSpPr>
          <p:nvPr>
            <p:ph idx="1"/>
          </p:nvPr>
        </p:nvSpPr>
        <p:spPr>
          <a:xfrm>
            <a:off x="533400" y="1828800"/>
            <a:ext cx="8077200" cy="2133600"/>
          </a:xfrm>
        </p:spPr>
        <p:txBody>
          <a:bodyPr/>
          <a:lstStyle/>
          <a:p>
            <a:pPr eaLnBrk="1" hangingPunct="1"/>
            <a:r>
              <a:rPr lang="en-US" altLang="en-US" sz="2800" smtClean="0">
                <a:effectLst>
                  <a:outerShdw blurRad="38100" dist="38100" dir="2700000" algn="tl">
                    <a:srgbClr val="FFFFFF"/>
                  </a:outerShdw>
                </a:effectLst>
                <a:latin typeface="Calibri" pitchFamily="-105" charset="0"/>
              </a:rPr>
              <a:t>What the parties give and get as consideration need not be of equal value.</a:t>
            </a:r>
          </a:p>
          <a:p>
            <a:pPr eaLnBrk="1" hangingPunct="1"/>
            <a:r>
              <a:rPr lang="en-US" altLang="en-US" sz="2800" smtClean="0">
                <a:effectLst>
                  <a:outerShdw blurRad="38100" dist="38100" dir="2700000" algn="tl">
                    <a:srgbClr val="FFFFFF"/>
                  </a:outerShdw>
                </a:effectLst>
                <a:latin typeface="Calibri" pitchFamily="-105" charset="0"/>
              </a:rPr>
              <a:t>Values that different people place on the same property may vary widely.</a:t>
            </a:r>
          </a:p>
          <a:p>
            <a:pPr eaLnBrk="1" hangingPunct="1"/>
            <a:endParaRPr lang="en-US" altLang="en-US" sz="2800" smtClean="0">
              <a:effectLst>
                <a:outerShdw blurRad="38100" dist="38100" dir="2700000" algn="tl">
                  <a:srgbClr val="FFFFFF"/>
                </a:outerShdw>
              </a:effectLst>
              <a:latin typeface="Calibri" pitchFamily="-105" charset="0"/>
            </a:endParaRPr>
          </a:p>
          <a:p>
            <a:pPr eaLnBrk="1" hangingPunct="1"/>
            <a:endParaRPr lang="en-US" altLang="en-US" sz="2800" smtClean="0">
              <a:effectLst>
                <a:outerShdw blurRad="38100" dist="38100" dir="2700000" algn="tl">
                  <a:srgbClr val="FFFFFF"/>
                </a:outerShdw>
              </a:effectLst>
              <a:latin typeface="Calibri" pitchFamily="-105" charset="0"/>
            </a:endParaRPr>
          </a:p>
          <a:p>
            <a:pPr eaLnBrk="1" hangingPunct="1"/>
            <a:endParaRPr lang="en-US" altLang="en-US" sz="2800" smtClean="0">
              <a:effectLst>
                <a:outerShdw blurRad="38100" dist="38100" dir="2700000" algn="tl">
                  <a:srgbClr val="FFFFFF"/>
                </a:outerShdw>
              </a:effectLst>
              <a:latin typeface="Calibri" pitchFamily="-105" charset="0"/>
            </a:endParaRPr>
          </a:p>
        </p:txBody>
      </p:sp>
      <p:pic>
        <p:nvPicPr>
          <p:cNvPr id="6" name="Picture 5" descr="title istock1.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4213" y="4038600"/>
            <a:ext cx="2755900" cy="1828800"/>
          </a:xfrm>
          <a:prstGeom prst="rect">
            <a:avLst/>
          </a:prstGeom>
          <a:solidFill>
            <a:schemeClr val="bg1">
              <a:lumMod val="75000"/>
            </a:schemeClr>
          </a:solidFill>
          <a:ln w="38100">
            <a:solidFill>
              <a:schemeClr val="tx2">
                <a:lumMod val="10000"/>
              </a:schemeClr>
            </a:solidFill>
          </a:ln>
        </p:spPr>
      </p:pic>
      <p:sp>
        <p:nvSpPr>
          <p:cNvPr id="8197" name="TextBox 7"/>
          <p:cNvSpPr txBox="1">
            <a:spLocks noChangeArrowheads="1"/>
          </p:cNvSpPr>
          <p:nvPr/>
        </p:nvSpPr>
        <p:spPr bwMode="auto">
          <a:xfrm>
            <a:off x="3733800" y="3886200"/>
            <a:ext cx="46482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eaLnBrk="1" hangingPunct="1">
              <a:buFont typeface="Arial" charset="0"/>
              <a:buChar char="•"/>
            </a:pPr>
            <a:r>
              <a:rPr lang="en-US" altLang="en-US" sz="2800">
                <a:latin typeface="Calibri" pitchFamily="-105" charset="0"/>
              </a:rPr>
              <a:t> Economic value is unimportant as long as there is genuine agreement.</a:t>
            </a:r>
          </a:p>
          <a:p>
            <a:pPr eaLnBrk="1" hangingPunct="1">
              <a:buFont typeface="Arial" charset="0"/>
              <a:buChar char="•"/>
            </a:pPr>
            <a:r>
              <a:rPr lang="en-US" altLang="en-US" sz="2800">
                <a:latin typeface="Calibri" pitchFamily="-105" charset="0"/>
              </a:rPr>
              <a:t> Nominal consideration can be as little as $1.</a:t>
            </a:r>
          </a:p>
        </p:txBody>
      </p:sp>
      <p:sp>
        <p:nvSpPr>
          <p:cNvPr id="24582" name="Footer Placeholder 7"/>
          <p:cNvSpPr>
            <a:spLocks noGrp="1"/>
          </p:cNvSpPr>
          <p:nvPr>
            <p:ph type="ftr" sz="quarter" idx="11"/>
          </p:nvPr>
        </p:nvSpPr>
        <p:spPr>
          <a:xfrm>
            <a:off x="1295400" y="6324600"/>
            <a:ext cx="6400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2458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99A53AF6-1181-4BB6-84EA-27AFBAAE563C}" type="slidenum">
              <a:rPr lang="en-US" altLang="en-US" sz="1400">
                <a:latin typeface="Calibri" pitchFamily="-105" charset="0"/>
              </a:rPr>
              <a:pPr/>
              <a:t>7</a:t>
            </a:fld>
            <a:endParaRPr lang="en-US" altLang="en-US" sz="1400">
              <a:latin typeface="Calibri"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nodeType="clickEffect">
                                  <p:stCondLst>
                                    <p:cond delay="0"/>
                                  </p:stCondLst>
                                  <p:childTnLst>
                                    <p:set>
                                      <p:cBhvr>
                                        <p:cTn id="18" dur="1" fill="hold">
                                          <p:stCondLst>
                                            <p:cond delay="0"/>
                                          </p:stCondLst>
                                        </p:cTn>
                                        <p:tgtEl>
                                          <p:spTgt spid="8197">
                                            <p:txEl>
                                              <p:pRg st="0" end="0"/>
                                            </p:txEl>
                                          </p:spTgt>
                                        </p:tgtEl>
                                        <p:attrNameLst>
                                          <p:attrName>style.visibility</p:attrName>
                                        </p:attrNameLst>
                                      </p:cBhvr>
                                      <p:to>
                                        <p:strVal val="visible"/>
                                      </p:to>
                                    </p:set>
                                    <p:anim calcmode="lin" valueType="num">
                                      <p:cBhvr additive="base">
                                        <p:cTn id="19" dur="500" fill="hold"/>
                                        <p:tgtEl>
                                          <p:spTgt spid="8197">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nodeType="clickEffect">
                                  <p:stCondLst>
                                    <p:cond delay="0"/>
                                  </p:stCondLst>
                                  <p:childTnLst>
                                    <p:set>
                                      <p:cBhvr>
                                        <p:cTn id="24" dur="1" fill="hold">
                                          <p:stCondLst>
                                            <p:cond delay="0"/>
                                          </p:stCondLst>
                                        </p:cTn>
                                        <p:tgtEl>
                                          <p:spTgt spid="8197">
                                            <p:txEl>
                                              <p:pRg st="1" end="1"/>
                                            </p:txEl>
                                          </p:spTgt>
                                        </p:tgtEl>
                                        <p:attrNameLst>
                                          <p:attrName>style.visibility</p:attrName>
                                        </p:attrNameLst>
                                      </p:cBhvr>
                                      <p:to>
                                        <p:strVal val="visible"/>
                                      </p:to>
                                    </p:set>
                                    <p:anim calcmode="lin" valueType="num">
                                      <p:cBhvr additive="base">
                                        <p:cTn id="25" dur="500" fill="hold"/>
                                        <p:tgtEl>
                                          <p:spTgt spid="8197">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7">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defRPr/>
            </a:pPr>
            <a:r>
              <a:rPr lang="en-US" sz="4000" dirty="0" smtClean="0">
                <a:effectLst>
                  <a:outerShdw blurRad="38100" dist="38100" dir="2700000" algn="tl">
                    <a:srgbClr val="000000">
                      <a:alpha val="43137"/>
                    </a:srgbClr>
                  </a:outerShdw>
                </a:effectLst>
                <a:ea typeface="+mj-ea"/>
                <a:cs typeface="Calibri"/>
              </a:rPr>
              <a:t>Consideration vs. Gift</a:t>
            </a:r>
          </a:p>
        </p:txBody>
      </p:sp>
      <p:sp>
        <p:nvSpPr>
          <p:cNvPr id="17411" name="Rectangle 3"/>
          <p:cNvSpPr>
            <a:spLocks noGrp="1" noChangeArrowheads="1"/>
          </p:cNvSpPr>
          <p:nvPr>
            <p:ph idx="1"/>
          </p:nvPr>
        </p:nvSpPr>
        <p:spPr>
          <a:xfrm>
            <a:off x="0" y="2362200"/>
            <a:ext cx="6096000" cy="4495800"/>
          </a:xfrm>
        </p:spPr>
        <p:txBody>
          <a:bodyPr/>
          <a:lstStyle/>
          <a:p>
            <a:pPr eaLnBrk="1" hangingPunct="1">
              <a:lnSpc>
                <a:spcPct val="90000"/>
              </a:lnSpc>
            </a:pPr>
            <a:r>
              <a:rPr lang="en-US" altLang="en-US" sz="2800" smtClean="0">
                <a:effectLst>
                  <a:outerShdw blurRad="38100" dist="38100" dir="2700000" algn="tl">
                    <a:srgbClr val="FFFFFF"/>
                  </a:outerShdw>
                </a:effectLst>
                <a:latin typeface="Calibri" pitchFamily="-105" charset="0"/>
              </a:rPr>
              <a:t>Gift - transfer of ownership without receiving anything in return</a:t>
            </a:r>
          </a:p>
          <a:p>
            <a:pPr eaLnBrk="1" hangingPunct="1">
              <a:lnSpc>
                <a:spcPct val="90000"/>
              </a:lnSpc>
            </a:pPr>
            <a:r>
              <a:rPr lang="en-US" altLang="en-US" sz="2800" smtClean="0">
                <a:effectLst>
                  <a:outerShdw blurRad="38100" dist="38100" dir="2700000" algn="tl">
                    <a:srgbClr val="FFFFFF"/>
                  </a:outerShdw>
                </a:effectLst>
                <a:latin typeface="Calibri" pitchFamily="-105" charset="0"/>
              </a:rPr>
              <a:t>Promise to make a gift – generally not legally enforceable</a:t>
            </a:r>
          </a:p>
          <a:p>
            <a:pPr eaLnBrk="1" hangingPunct="1">
              <a:lnSpc>
                <a:spcPct val="90000"/>
              </a:lnSpc>
            </a:pPr>
            <a:r>
              <a:rPr lang="en-US" altLang="en-US" sz="2800" smtClean="0">
                <a:effectLst>
                  <a:outerShdw blurRad="38100" dist="38100" dir="2700000" algn="tl">
                    <a:srgbClr val="FFFFFF"/>
                  </a:outerShdw>
                </a:effectLst>
                <a:latin typeface="Calibri" pitchFamily="-105" charset="0"/>
              </a:rPr>
              <a:t>Donor - person giving the gift</a:t>
            </a:r>
          </a:p>
          <a:p>
            <a:pPr eaLnBrk="1" hangingPunct="1">
              <a:lnSpc>
                <a:spcPct val="90000"/>
              </a:lnSpc>
            </a:pPr>
            <a:r>
              <a:rPr lang="en-US" altLang="en-US" sz="2800" smtClean="0">
                <a:effectLst>
                  <a:outerShdw blurRad="38100" dist="38100" dir="2700000" algn="tl">
                    <a:srgbClr val="FFFFFF"/>
                  </a:outerShdw>
                </a:effectLst>
                <a:latin typeface="Calibri" pitchFamily="-105" charset="0"/>
              </a:rPr>
              <a:t>Donee - person receiving the gift</a:t>
            </a:r>
          </a:p>
          <a:p>
            <a:pPr eaLnBrk="1" hangingPunct="1">
              <a:lnSpc>
                <a:spcPct val="90000"/>
              </a:lnSpc>
            </a:pPr>
            <a:r>
              <a:rPr lang="en-US" altLang="en-US" sz="2800" smtClean="0">
                <a:effectLst>
                  <a:outerShdw blurRad="38100" dist="38100" dir="2700000" algn="tl">
                    <a:srgbClr val="FFFFFF"/>
                  </a:outerShdw>
                </a:effectLst>
                <a:latin typeface="Calibri" pitchFamily="-105" charset="0"/>
              </a:rPr>
              <a:t>Donor - intentionally transfers the gift to the donee</a:t>
            </a:r>
          </a:p>
        </p:txBody>
      </p:sp>
      <p:pic>
        <p:nvPicPr>
          <p:cNvPr id="26628" name="Picture 6" descr="giftonwheels istock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0" y="2667000"/>
            <a:ext cx="2895600" cy="28876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66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E22FEF2-4ABB-4619-99B3-63F5D193EF34}" type="slidenum">
              <a:rPr lang="en-US" altLang="en-US" sz="1400">
                <a:latin typeface="Calibri" pitchFamily="-105" charset="0"/>
              </a:rPr>
              <a:pPr/>
              <a:t>8</a:t>
            </a:fld>
            <a:endParaRPr lang="en-US" altLang="en-US" sz="1400">
              <a:latin typeface="Calibri" pitchFamily="-105" charset="0"/>
            </a:endParaRPr>
          </a:p>
        </p:txBody>
      </p:sp>
      <p:sp>
        <p:nvSpPr>
          <p:cNvPr id="26630" name="Footer Placeholder 5"/>
          <p:cNvSpPr>
            <a:spLocks noGrp="1"/>
          </p:cNvSpPr>
          <p:nvPr>
            <p:ph type="ftr" sz="quarter" idx="11"/>
          </p:nvPr>
        </p:nvSpPr>
        <p:spPr>
          <a:xfrm>
            <a:off x="1295400" y="6324600"/>
            <a:ext cx="6019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additive="base">
                                        <p:cTn id="31" dur="500" fill="hold"/>
                                        <p:tgtEl>
                                          <p:spTgt spid="1741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4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r>
              <a:rPr lang="en-US" altLang="en-US" sz="4800" smtClean="0">
                <a:effectLst>
                  <a:outerShdw blurRad="38100" dist="38100" dir="2700000" algn="tl">
                    <a:srgbClr val="000000"/>
                  </a:outerShdw>
                </a:effectLst>
                <a:latin typeface="Calibri" pitchFamily="-105" charset="0"/>
              </a:rPr>
              <a:t>Assignments</a:t>
            </a:r>
          </a:p>
        </p:txBody>
      </p:sp>
      <p:sp>
        <p:nvSpPr>
          <p:cNvPr id="3" name="Content Placeholder 2"/>
          <p:cNvSpPr>
            <a:spLocks noGrp="1"/>
          </p:cNvSpPr>
          <p:nvPr>
            <p:ph idx="1"/>
          </p:nvPr>
        </p:nvSpPr>
        <p:spPr>
          <a:xfrm>
            <a:off x="1066800" y="2362200"/>
            <a:ext cx="7543800" cy="4114800"/>
          </a:xfrm>
        </p:spPr>
        <p:txBody>
          <a:bodyPr/>
          <a:lstStyle/>
          <a:p>
            <a:pPr eaLnBrk="1" hangingPunct="1">
              <a:buFont typeface="Wingdings" pitchFamily="-105" charset="2"/>
              <a:buNone/>
            </a:pPr>
            <a:r>
              <a:rPr lang="en-US" altLang="en-US" sz="1800" b="1" smtClean="0">
                <a:effectLst>
                  <a:outerShdw blurRad="38100" dist="38100" dir="2700000" algn="tl">
                    <a:srgbClr val="FFFFFF"/>
                  </a:outerShdw>
                </a:effectLst>
                <a:latin typeface="Calibri" pitchFamily="-105" charset="0"/>
              </a:rPr>
              <a:t>Examine the following three case studies and determine the </a:t>
            </a:r>
          </a:p>
          <a:p>
            <a:pPr eaLnBrk="1" hangingPunct="1">
              <a:buFont typeface="Wingdings" pitchFamily="-105" charset="2"/>
              <a:buNone/>
            </a:pPr>
            <a:r>
              <a:rPr lang="en-US" altLang="en-US" sz="1800" b="1" smtClean="0">
                <a:effectLst>
                  <a:outerShdw blurRad="38100" dist="38100" dir="2700000" algn="tl">
                    <a:srgbClr val="FFFFFF"/>
                  </a:outerShdw>
                </a:effectLst>
                <a:latin typeface="Calibri" pitchFamily="-105" charset="0"/>
              </a:rPr>
              <a:t>outcome of each case as to the legality of each case:</a:t>
            </a:r>
          </a:p>
          <a:p>
            <a:pPr eaLnBrk="1" hangingPunct="1">
              <a:buFont typeface="Wingdings" pitchFamily="-105" charset="2"/>
              <a:buNone/>
            </a:pPr>
            <a:endParaRPr lang="en-US" altLang="en-US" sz="1800" b="1" smtClean="0">
              <a:effectLst>
                <a:outerShdw blurRad="38100" dist="38100" dir="2700000" algn="tl">
                  <a:srgbClr val="FFFFFF"/>
                </a:outerShdw>
              </a:effectLst>
              <a:latin typeface="Calibri" pitchFamily="-105" charset="0"/>
            </a:endParaRPr>
          </a:p>
          <a:p>
            <a:pPr eaLnBrk="1" hangingPunct="1">
              <a:buFont typeface="Wingdings" pitchFamily="-105" charset="2"/>
              <a:buNone/>
            </a:pPr>
            <a:r>
              <a:rPr lang="en-US" altLang="en-US" sz="1800" b="1" smtClean="0">
                <a:effectLst>
                  <a:outerShdw blurRad="38100" dist="38100" dir="2700000" algn="tl">
                    <a:srgbClr val="FFFFFF"/>
                  </a:outerShdw>
                </a:effectLst>
                <a:latin typeface="Calibri" pitchFamily="-105" charset="0"/>
              </a:rPr>
              <a:t>1.  Traveling the 48 After Graduation Case</a:t>
            </a:r>
            <a:endParaRPr lang="en-US" altLang="en-US" sz="1800" smtClean="0">
              <a:effectLst>
                <a:outerShdw blurRad="38100" dist="38100" dir="2700000" algn="tl">
                  <a:srgbClr val="FFFFFF"/>
                </a:outerShdw>
              </a:effectLst>
              <a:latin typeface="Calibri" pitchFamily="-105" charset="0"/>
            </a:endParaRPr>
          </a:p>
          <a:p>
            <a:pPr eaLnBrk="1" hangingPunct="1">
              <a:buFont typeface="Wingdings" pitchFamily="-105" charset="2"/>
              <a:buNone/>
            </a:pPr>
            <a:r>
              <a:rPr lang="en-US" altLang="en-US" sz="1800" b="1" smtClean="0">
                <a:effectLst>
                  <a:outerShdw blurRad="38100" dist="38100" dir="2700000" algn="tl">
                    <a:srgbClr val="FFFFFF"/>
                  </a:outerShdw>
                </a:effectLst>
                <a:latin typeface="Calibri" pitchFamily="-105" charset="0"/>
              </a:rPr>
              <a:t>2.   Band Aid Case</a:t>
            </a:r>
            <a:endParaRPr lang="en-US" altLang="en-US" sz="1800" smtClean="0">
              <a:effectLst>
                <a:outerShdw blurRad="38100" dist="38100" dir="2700000" algn="tl">
                  <a:srgbClr val="FFFFFF"/>
                </a:outerShdw>
              </a:effectLst>
              <a:latin typeface="Calibri" pitchFamily="-105" charset="0"/>
            </a:endParaRPr>
          </a:p>
          <a:p>
            <a:pPr eaLnBrk="1" hangingPunct="1">
              <a:buFont typeface="Wingdings" pitchFamily="-105" charset="2"/>
              <a:buNone/>
            </a:pPr>
            <a:r>
              <a:rPr lang="en-US" altLang="en-US" sz="1800" b="1" smtClean="0">
                <a:effectLst>
                  <a:outerShdw blurRad="38100" dist="38100" dir="2700000" algn="tl">
                    <a:srgbClr val="FFFFFF"/>
                  </a:outerShdw>
                </a:effectLst>
                <a:latin typeface="Calibri" pitchFamily="-105" charset="0"/>
              </a:rPr>
              <a:t>3.   Finder’s Keeper Case</a:t>
            </a:r>
          </a:p>
          <a:p>
            <a:pPr eaLnBrk="1" hangingPunct="1">
              <a:buFont typeface="Wingdings" pitchFamily="-105" charset="2"/>
              <a:buNone/>
            </a:pPr>
            <a:endParaRPr lang="en-US" altLang="en-US" sz="1800" b="1" smtClean="0">
              <a:effectLst>
                <a:outerShdw blurRad="38100" dist="38100" dir="2700000" algn="tl">
                  <a:srgbClr val="FFFFFF"/>
                </a:outerShdw>
              </a:effectLst>
              <a:latin typeface="Calibri" pitchFamily="-105" charset="0"/>
            </a:endParaRPr>
          </a:p>
          <a:p>
            <a:pPr eaLnBrk="1" hangingPunct="1">
              <a:buFont typeface="Wingdings" pitchFamily="-105" charset="2"/>
              <a:buNone/>
            </a:pPr>
            <a:r>
              <a:rPr lang="en-US" altLang="en-US" sz="1800" b="1" smtClean="0">
                <a:effectLst>
                  <a:outerShdw blurRad="38100" dist="38100" dir="2700000" algn="tl">
                    <a:srgbClr val="FFFFFF"/>
                  </a:outerShdw>
                </a:effectLst>
                <a:latin typeface="Calibri" pitchFamily="-105" charset="0"/>
              </a:rPr>
              <a:t>Consideration PowerPoint Assignment: </a:t>
            </a:r>
            <a:r>
              <a:rPr lang="en-US" altLang="en-US" sz="1800" smtClean="0">
                <a:effectLst>
                  <a:outerShdw blurRad="38100" dist="38100" dir="2700000" algn="tl">
                    <a:srgbClr val="FFFFFF"/>
                  </a:outerShdw>
                </a:effectLst>
                <a:latin typeface="Calibri" pitchFamily="-105" charset="0"/>
              </a:rPr>
              <a:t>Ask students to create a PowerPoint presentation that defines consideration and the key terms in this lesson. The presentation should also give examples of binding consideration and actions that do not represent consideration. This project will be evaluated with the corresponding rubric.</a:t>
            </a:r>
          </a:p>
          <a:p>
            <a:pPr eaLnBrk="1" hangingPunct="1">
              <a:buFont typeface="Wingdings" pitchFamily="-105" charset="2"/>
              <a:buNone/>
            </a:pPr>
            <a:endParaRPr lang="en-US" altLang="en-US" sz="1800" smtClean="0">
              <a:effectLst>
                <a:outerShdw blurRad="38100" dist="38100" dir="2700000" algn="tl">
                  <a:srgbClr val="FFFFFF"/>
                </a:outerShdw>
              </a:effectLst>
              <a:latin typeface="Calibri" pitchFamily="-105" charset="0"/>
            </a:endParaRPr>
          </a:p>
          <a:p>
            <a:pPr eaLnBrk="1" hangingPunct="1"/>
            <a:endParaRPr lang="en-US" altLang="en-US" sz="1400" smtClean="0">
              <a:effectLst>
                <a:outerShdw blurRad="38100" dist="38100" dir="2700000" algn="tl">
                  <a:srgbClr val="FFFFFF"/>
                </a:outerShdw>
              </a:effectLst>
              <a:latin typeface="Calibri" pitchFamily="-105" charset="0"/>
            </a:endParaRPr>
          </a:p>
        </p:txBody>
      </p:sp>
      <p:sp>
        <p:nvSpPr>
          <p:cNvPr id="28676" name="TextBox 3"/>
          <p:cNvSpPr txBox="1">
            <a:spLocks noChangeArrowheads="1"/>
          </p:cNvSpPr>
          <p:nvPr/>
        </p:nvSpPr>
        <p:spPr bwMode="auto">
          <a:xfrm>
            <a:off x="1790700" y="1828800"/>
            <a:ext cx="609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2800">
                <a:latin typeface="Calibri" pitchFamily="-105" charset="0"/>
              </a:rPr>
              <a:t>Independent Practice Assignments</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F618C927-EC70-420C-9829-8A530D6ADD5B}" type="slidenum">
              <a:rPr lang="en-US" altLang="en-US" sz="1400">
                <a:latin typeface="Calibri" pitchFamily="-105" charset="0"/>
              </a:rPr>
              <a:pPr/>
              <a:t>9</a:t>
            </a:fld>
            <a:endParaRPr lang="en-US" altLang="en-US" sz="1400">
              <a:latin typeface="Calibri" pitchFamily="-105" charset="0"/>
            </a:endParaRPr>
          </a:p>
        </p:txBody>
      </p:sp>
      <p:sp>
        <p:nvSpPr>
          <p:cNvPr id="28678" name="Footer Placeholder 5"/>
          <p:cNvSpPr>
            <a:spLocks noGrp="1"/>
          </p:cNvSpPr>
          <p:nvPr>
            <p:ph type="ftr" sz="quarter" idx="11"/>
          </p:nvPr>
        </p:nvSpPr>
        <p:spPr>
          <a:xfrm>
            <a:off x="1600200" y="6324600"/>
            <a:ext cx="5791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9"/>
  <p:tag name="MMPROD_UIDATA" val="&lt;database version=&quot;7.0&quot;&gt;&lt;object type=&quot;1&quot; unique_id=&quot;10001&quot;&gt;&lt;object type=&quot;8&quot; unique_id=&quot;10806&quot;&gt;&lt;/object&gt;&lt;object type=&quot;2&quot; unique_id=&quot;10807&quot;&gt;&lt;object type=&quot;3&quot; unique_id=&quot;10808&quot;&gt;&lt;property id=&quot;20148&quot; value=&quot;5&quot;/&gt;&lt;property id=&quot;20300&quot; value=&quot;Slide 1 - &amp;quot;Types of Consideration&amp;quot;&quot;/&gt;&lt;property id=&quot;20307&quot; value=&quot;265&quot;/&gt;&lt;/object&gt;&lt;object type=&quot;3&quot; unique_id=&quot;10809&quot;&gt;&lt;property id=&quot;20148&quot; value=&quot;5&quot;/&gt;&lt;property id=&quot;20300&quot; value=&quot;Slide 2&quot;/&gt;&lt;property id=&quot;20307&quot; value=&quot;266&quot;/&gt;&lt;/object&gt;&lt;object type=&quot;3&quot; unique_id=&quot;10810&quot;&gt;&lt;property id=&quot;20148&quot; value=&quot;5&quot;/&gt;&lt;property id=&quot;20300&quot; value=&quot;Slide 3 - &amp;quot;Consideration&amp;quot;&quot;/&gt;&lt;property id=&quot;20307&quot; value=&quot;264&quot;/&gt;&lt;/object&gt;&lt;object type=&quot;3&quot; unique_id=&quot;10811&quot;&gt;&lt;property id=&quot;20148&quot; value=&quot;5&quot;/&gt;&lt;property id=&quot;20300&quot; value=&quot;Slide 4 - &amp;quot;Promise, Act, or Forbearance&amp;quot;&quot;/&gt;&lt;property id=&quot;20307&quot; value=&quot;257&quot;/&gt;&lt;/object&gt;&lt;object type=&quot;3&quot; unique_id=&quot;10812&quot;&gt;&lt;property id=&quot;20148&quot; value=&quot;5&quot;/&gt;&lt;property id=&quot;20300&quot; value=&quot;Slide 5 - &amp;quot;Contractual Exchanges&amp;quot;&quot;/&gt;&lt;property id=&quot;20307&quot; value=&quot;258&quot;/&gt;&lt;/object&gt;&lt;object type=&quot;3&quot; unique_id=&quot;10813&quot;&gt;&lt;property id=&quot;20148&quot; value=&quot;5&quot;/&gt;&lt;property id=&quot;20300&quot; value=&quot;Slide 6 - &amp;quot;Legal Value&amp;quot;&quot;/&gt;&lt;property id=&quot;20307&quot; value=&quot;259&quot;/&gt;&lt;/object&gt;&lt;object type=&quot;3&quot; unique_id=&quot;10814&quot;&gt;&lt;property id=&quot;20148&quot; value=&quot;5&quot;/&gt;&lt;property id=&quot;20300&quot; value=&quot;Slide 7 - &amp;quot;Adequacy of Consideration&amp;quot;&quot;/&gt;&lt;property id=&quot;20307&quot; value=&quot;260&quot;/&gt;&lt;/object&gt;&lt;object type=&quot;3&quot; unique_id=&quot;10815&quot;&gt;&lt;property id=&quot;20148&quot; value=&quot;5&quot;/&gt;&lt;property id=&quot;20300&quot; value=&quot;Slide 8 - &amp;quot;Consideration vs. Gift&amp;quot;&quot;/&gt;&lt;property id=&quot;20307&quot; value=&quot;261&quot;/&gt;&lt;/object&gt;&lt;object type=&quot;3&quot; unique_id=&quot;10816&quot;&gt;&lt;property id=&quot;20148&quot; value=&quot;5&quot;/&gt;&lt;property id=&quot;20300&quot; value=&quot;Slide 9 - &amp;quot;Assignments&amp;quot;&quot;/&gt;&lt;property id=&quot;20307&quot; value=&quot;263&quot;/&gt;&lt;/object&gt;&lt;/object&gt;&lt;/object&gt;&lt;/database&gt;"/>
  <p:tag name="SECTOMILLISECCONVERTED" val="1"/>
</p:tagLst>
</file>

<file path=ppt/theme/theme1.xml><?xml version="1.0" encoding="utf-8"?>
<a:theme xmlns:a="http://schemas.openxmlformats.org/drawingml/2006/main" name="Money03_iw_10 PowerPlugs Templates for PowerPoint">
  <a:themeElements>
    <a:clrScheme name="Money03_iw_10 PowerPlugs Templates for PowerPoint 1">
      <a:dk1>
        <a:srgbClr val="000000"/>
      </a:dk1>
      <a:lt1>
        <a:srgbClr val="E2FCD0"/>
      </a:lt1>
      <a:dk2>
        <a:srgbClr val="009200"/>
      </a:dk2>
      <a:lt2>
        <a:srgbClr val="FFFFFF"/>
      </a:lt2>
      <a:accent1>
        <a:srgbClr val="33BE20"/>
      </a:accent1>
      <a:accent2>
        <a:srgbClr val="FF9900"/>
      </a:accent2>
      <a:accent3>
        <a:srgbClr val="EEFDE4"/>
      </a:accent3>
      <a:accent4>
        <a:srgbClr val="000000"/>
      </a:accent4>
      <a:accent5>
        <a:srgbClr val="ADDBAB"/>
      </a:accent5>
      <a:accent6>
        <a:srgbClr val="E78A00"/>
      </a:accent6>
      <a:hlink>
        <a:srgbClr val="66CCFF"/>
      </a:hlink>
      <a:folHlink>
        <a:srgbClr val="3366CC"/>
      </a:folHlink>
    </a:clrScheme>
    <a:fontScheme name="Money03_iw_10 PowerPlugs Templates for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ney03_iw_10 PowerPlugs Templates for PowerPoint 1">
        <a:dk1>
          <a:srgbClr val="000000"/>
        </a:dk1>
        <a:lt1>
          <a:srgbClr val="E2FCD0"/>
        </a:lt1>
        <a:dk2>
          <a:srgbClr val="009200"/>
        </a:dk2>
        <a:lt2>
          <a:srgbClr val="FFFFFF"/>
        </a:lt2>
        <a:accent1>
          <a:srgbClr val="33BE20"/>
        </a:accent1>
        <a:accent2>
          <a:srgbClr val="FF9900"/>
        </a:accent2>
        <a:accent3>
          <a:srgbClr val="EEFDE4"/>
        </a:accent3>
        <a:accent4>
          <a:srgbClr val="000000"/>
        </a:accent4>
        <a:accent5>
          <a:srgbClr val="ADDBAB"/>
        </a:accent5>
        <a:accent6>
          <a:srgbClr val="E78A00"/>
        </a:accent6>
        <a:hlink>
          <a:srgbClr val="66CCFF"/>
        </a:hlink>
        <a:folHlink>
          <a:srgbClr val="3366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money</Template>
  <TotalTime>199</TotalTime>
  <Words>534</Words>
  <Application>Microsoft Office PowerPoint</Application>
  <PresentationFormat>On-screen Show (4:3)</PresentationFormat>
  <Paragraphs>78</Paragraphs>
  <Slides>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ＭＳ Ｐゴシック</vt:lpstr>
      <vt:lpstr>Arial</vt:lpstr>
      <vt:lpstr>Calibri</vt:lpstr>
      <vt:lpstr>Tahoma</vt:lpstr>
      <vt:lpstr>Times New Roman</vt:lpstr>
      <vt:lpstr>Wingdings</vt:lpstr>
      <vt:lpstr>Money03_iw_10 PowerPlugs Templates for PowerPoint</vt:lpstr>
      <vt:lpstr>Types of Consideration</vt:lpstr>
      <vt:lpstr>PowerPoint Presentation</vt:lpstr>
      <vt:lpstr>Consideration</vt:lpstr>
      <vt:lpstr>Promise, Act, or Forbearance</vt:lpstr>
      <vt:lpstr>Contractual Exchanges</vt:lpstr>
      <vt:lpstr>Legal Value</vt:lpstr>
      <vt:lpstr>Adequacy of Consideration</vt:lpstr>
      <vt:lpstr>Consideration vs. Gift</vt:lpstr>
      <vt:lpstr>Assignments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dc:title>
  <dc:creator>Preferred Customer</dc:creator>
  <cp:lastModifiedBy>Gabriela Marks-Cisneros</cp:lastModifiedBy>
  <cp:revision>33</cp:revision>
  <dcterms:created xsi:type="dcterms:W3CDTF">2013-04-15T03:40:25Z</dcterms:created>
  <dcterms:modified xsi:type="dcterms:W3CDTF">2017-06-06T15:29:31Z</dcterms:modified>
</cp:coreProperties>
</file>