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2"/>
  </p:notesMasterIdLst>
  <p:sldIdLst>
    <p:sldId id="266" r:id="rId2"/>
    <p:sldId id="268" r:id="rId3"/>
    <p:sldId id="265" r:id="rId4"/>
    <p:sldId id="258" r:id="rId5"/>
    <p:sldId id="259" r:id="rId6"/>
    <p:sldId id="260" r:id="rId7"/>
    <p:sldId id="261" r:id="rId8"/>
    <p:sldId id="262" r:id="rId9"/>
    <p:sldId id="263" r:id="rId10"/>
    <p:sldId id="264"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FFFF"/>
    <a:srgbClr val="66CC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1244519-20B5-44CB-9C44-61BA08059D90}" type="slidenum">
              <a:rPr lang="en-US" altLang="en-US"/>
              <a:pPr/>
              <a:t>‹#›</a:t>
            </a:fld>
            <a:endParaRPr lang="en-US" altLang="en-US"/>
          </a:p>
        </p:txBody>
      </p:sp>
    </p:spTree>
    <p:extLst>
      <p:ext uri="{BB962C8B-B14F-4D97-AF65-F5344CB8AC3E}">
        <p14:creationId xmlns:p14="http://schemas.microsoft.com/office/powerpoint/2010/main" val="520413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Termination clauses are good for uncertain economic conditions. Output and requirements contracts will ensure business for companies involved in the agreements.</a:t>
            </a:r>
          </a:p>
          <a:p>
            <a:endParaRPr lang="en-US" altLang="en-US"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C61C1A0-FCF5-428F-9C64-43F6A0D11EBA}" type="slidenum">
              <a:rPr lang="en-US" altLang="en-US" sz="1200">
                <a:latin typeface="Arial" charset="0"/>
              </a:rPr>
              <a:pPr/>
              <a:t>3</a:t>
            </a:fld>
            <a:endParaRPr lang="en-US" altLang="en-US" sz="1200">
              <a:latin typeface="Arial" charset="0"/>
            </a:endParaRPr>
          </a:p>
        </p:txBody>
      </p:sp>
    </p:spTree>
    <p:extLst>
      <p:ext uri="{BB962C8B-B14F-4D97-AF65-F5344CB8AC3E}">
        <p14:creationId xmlns:p14="http://schemas.microsoft.com/office/powerpoint/2010/main" val="4115708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2B65FA3-1C9D-4E20-BE47-A19362B60928}" type="slidenum">
              <a:rPr lang="en-US" altLang="en-US" sz="1200">
                <a:latin typeface="Arial" charset="0"/>
              </a:rPr>
              <a:pPr/>
              <a:t>4</a:t>
            </a:fld>
            <a:endParaRPr lang="en-US" altLang="en-US" sz="120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You cannot make a promise to do or not to do something that is already required by law.</a:t>
            </a:r>
          </a:p>
        </p:txBody>
      </p:sp>
    </p:spTree>
    <p:extLst>
      <p:ext uri="{BB962C8B-B14F-4D97-AF65-F5344CB8AC3E}">
        <p14:creationId xmlns:p14="http://schemas.microsoft.com/office/powerpoint/2010/main" val="297287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9CED6A91-AB88-4FB9-ADD1-1C2511BEEA85}" type="slidenum">
              <a:rPr lang="en-US" altLang="en-US" sz="1200">
                <a:latin typeface="Arial" charset="0"/>
              </a:rPr>
              <a:pPr/>
              <a:t>5</a:t>
            </a:fld>
            <a:endParaRPr lang="en-US" altLang="en-US" sz="120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an individual owes money and a settlement is reached with creditors, the individual must pay the new agreed upon amount of money.</a:t>
            </a:r>
          </a:p>
        </p:txBody>
      </p:sp>
    </p:spTree>
    <p:extLst>
      <p:ext uri="{BB962C8B-B14F-4D97-AF65-F5344CB8AC3E}">
        <p14:creationId xmlns:p14="http://schemas.microsoft.com/office/powerpoint/2010/main" val="679099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B13C416-9A55-4050-BD39-313C08BE497F}" type="slidenum">
              <a:rPr lang="en-US" altLang="en-US" sz="1200">
                <a:latin typeface="Arial" charset="0"/>
              </a:rPr>
              <a:pPr/>
              <a:t>6</a:t>
            </a:fld>
            <a:endParaRPr lang="en-US" altLang="en-US" sz="120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Parties that dispute the dollar amount of an agreement can put closure to the issue by agreeing/accepting an amount.</a:t>
            </a:r>
          </a:p>
        </p:txBody>
      </p:sp>
    </p:spTree>
    <p:extLst>
      <p:ext uri="{BB962C8B-B14F-4D97-AF65-F5344CB8AC3E}">
        <p14:creationId xmlns:p14="http://schemas.microsoft.com/office/powerpoint/2010/main" val="2118840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3A47603-5792-44E1-939E-18540DE5C68C}" type="slidenum">
              <a:rPr lang="en-US" altLang="en-US" sz="1200">
                <a:latin typeface="Arial" charset="0"/>
              </a:rPr>
              <a:pPr/>
              <a:t>7</a:t>
            </a:fld>
            <a:endParaRPr lang="en-US" altLang="en-US" sz="120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Injuries suffered from a tort can release a person from an agreement.</a:t>
            </a:r>
          </a:p>
        </p:txBody>
      </p:sp>
    </p:spTree>
    <p:extLst>
      <p:ext uri="{BB962C8B-B14F-4D97-AF65-F5344CB8AC3E}">
        <p14:creationId xmlns:p14="http://schemas.microsoft.com/office/powerpoint/2010/main" val="3806717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959DD45-278D-4431-925B-BC75BDCAC2A8}" type="slidenum">
              <a:rPr lang="en-US" altLang="en-US" sz="1200">
                <a:latin typeface="Arial" charset="0"/>
              </a:rPr>
              <a:pPr/>
              <a:t>8</a:t>
            </a:fld>
            <a:endParaRPr lang="en-US" altLang="en-US" sz="120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Creditors are happier to get a percentage of the debt owed instead of getting nothing due to bankruptcy.</a:t>
            </a:r>
          </a:p>
        </p:txBody>
      </p:sp>
    </p:spTree>
    <p:extLst>
      <p:ext uri="{BB962C8B-B14F-4D97-AF65-F5344CB8AC3E}">
        <p14:creationId xmlns:p14="http://schemas.microsoft.com/office/powerpoint/2010/main" val="271457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915A756-0B9C-4F2E-BF3C-6255DA408926}" type="slidenum">
              <a:rPr lang="en-US" altLang="en-US" sz="1200">
                <a:latin typeface="Arial" charset="0"/>
              </a:rPr>
              <a:pPr/>
              <a:t>9</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Gifts are not consideration. Individuals cannot keep bringing up past performances for future commitments.</a:t>
            </a:r>
          </a:p>
        </p:txBody>
      </p:sp>
    </p:spTree>
    <p:extLst>
      <p:ext uri="{BB962C8B-B14F-4D97-AF65-F5344CB8AC3E}">
        <p14:creationId xmlns:p14="http://schemas.microsoft.com/office/powerpoint/2010/main" val="2980886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76200"/>
            <a:ext cx="6781800" cy="914400"/>
          </a:xfrm>
        </p:spPr>
        <p:txBody>
          <a:bodyPr/>
          <a:lstStyle>
            <a:lvl1pPr algn="ct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990600" y="838200"/>
            <a:ext cx="6019800" cy="609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461125"/>
            <a:ext cx="2133600" cy="320675"/>
          </a:xfrm>
        </p:spPr>
        <p:txBody>
          <a:bodyPr/>
          <a:lstStyle>
            <a:lvl1pPr>
              <a:defRPr>
                <a:solidFill>
                  <a:srgbClr val="FFFFFF"/>
                </a:solidFill>
              </a:defRPr>
            </a:lvl1pPr>
          </a:lstStyle>
          <a:p>
            <a:pPr>
              <a:defRPr/>
            </a:pPr>
            <a:endParaRPr lang="en-US"/>
          </a:p>
        </p:txBody>
      </p:sp>
      <p:sp>
        <p:nvSpPr>
          <p:cNvPr id="5" name="Rectangle 5"/>
          <p:cNvSpPr>
            <a:spLocks noGrp="1" noChangeArrowheads="1"/>
          </p:cNvSpPr>
          <p:nvPr>
            <p:ph type="ftr" sz="quarter" idx="11"/>
          </p:nvPr>
        </p:nvSpPr>
        <p:spPr>
          <a:xfrm>
            <a:off x="3124200" y="6461125"/>
            <a:ext cx="2895600" cy="320675"/>
          </a:xfrm>
        </p:spPr>
        <p:txBody>
          <a:bodyPr/>
          <a:lstStyle>
            <a:lvl1pPr>
              <a:defRPr>
                <a:solidFill>
                  <a:srgbClr val="FFFFFF"/>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6553200" y="6461125"/>
            <a:ext cx="2133600" cy="320675"/>
          </a:xfrm>
        </p:spPr>
        <p:txBody>
          <a:bodyPr/>
          <a:lstStyle>
            <a:lvl1pPr>
              <a:defRPr>
                <a:solidFill>
                  <a:srgbClr val="FFFFFF"/>
                </a:solidFill>
              </a:defRPr>
            </a:lvl1pPr>
          </a:lstStyle>
          <a:p>
            <a:fld id="{539B9AB2-48D3-4154-8074-4533A123E3FA}" type="slidenum">
              <a:rPr lang="en-US" altLang="en-US"/>
              <a:pPr/>
              <a:t>‹#›</a:t>
            </a:fld>
            <a:endParaRPr lang="en-US" altLang="en-US"/>
          </a:p>
        </p:txBody>
      </p:sp>
    </p:spTree>
    <p:extLst>
      <p:ext uri="{BB962C8B-B14F-4D97-AF65-F5344CB8AC3E}">
        <p14:creationId xmlns:p14="http://schemas.microsoft.com/office/powerpoint/2010/main" val="15099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C21014D8-6B74-4398-AFA0-80D0FD9FA8F6}" type="slidenum">
              <a:rPr lang="en-US" altLang="en-US"/>
              <a:pPr/>
              <a:t>‹#›</a:t>
            </a:fld>
            <a:endParaRPr lang="en-US" altLang="en-US"/>
          </a:p>
        </p:txBody>
      </p:sp>
    </p:spTree>
    <p:extLst>
      <p:ext uri="{BB962C8B-B14F-4D97-AF65-F5344CB8AC3E}">
        <p14:creationId xmlns:p14="http://schemas.microsoft.com/office/powerpoint/2010/main" val="311196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639B93EB-A32F-4264-875B-5E4AD5F65923}" type="slidenum">
              <a:rPr lang="en-US" altLang="en-US"/>
              <a:pPr/>
              <a:t>‹#›</a:t>
            </a:fld>
            <a:endParaRPr lang="en-US" altLang="en-US"/>
          </a:p>
        </p:txBody>
      </p:sp>
    </p:spTree>
    <p:extLst>
      <p:ext uri="{BB962C8B-B14F-4D97-AF65-F5344CB8AC3E}">
        <p14:creationId xmlns:p14="http://schemas.microsoft.com/office/powerpoint/2010/main" val="100686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1A252317-4481-471C-A44F-62CD376F6548}" type="slidenum">
              <a:rPr lang="en-US" altLang="en-US"/>
              <a:pPr/>
              <a:t>‹#›</a:t>
            </a:fld>
            <a:endParaRPr lang="en-US" altLang="en-US"/>
          </a:p>
        </p:txBody>
      </p:sp>
    </p:spTree>
    <p:extLst>
      <p:ext uri="{BB962C8B-B14F-4D97-AF65-F5344CB8AC3E}">
        <p14:creationId xmlns:p14="http://schemas.microsoft.com/office/powerpoint/2010/main" val="193445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F779B7BB-7FC8-49D3-8D21-268E4A6B1CF8}" type="slidenum">
              <a:rPr lang="en-US" altLang="en-US"/>
              <a:pPr/>
              <a:t>‹#›</a:t>
            </a:fld>
            <a:endParaRPr lang="en-US" altLang="en-US"/>
          </a:p>
        </p:txBody>
      </p:sp>
    </p:spTree>
    <p:extLst>
      <p:ext uri="{BB962C8B-B14F-4D97-AF65-F5344CB8AC3E}">
        <p14:creationId xmlns:p14="http://schemas.microsoft.com/office/powerpoint/2010/main" val="343653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96D9789F-EDF4-476F-9DF9-1A385DDB3632}" type="slidenum">
              <a:rPr lang="en-US" altLang="en-US"/>
              <a:pPr/>
              <a:t>‹#›</a:t>
            </a:fld>
            <a:endParaRPr lang="en-US" altLang="en-US"/>
          </a:p>
        </p:txBody>
      </p:sp>
    </p:spTree>
    <p:extLst>
      <p:ext uri="{BB962C8B-B14F-4D97-AF65-F5344CB8AC3E}">
        <p14:creationId xmlns:p14="http://schemas.microsoft.com/office/powerpoint/2010/main" val="151942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0D21120C-EFCF-4550-974D-67FB47BD5325}" type="slidenum">
              <a:rPr lang="en-US" altLang="en-US"/>
              <a:pPr/>
              <a:t>‹#›</a:t>
            </a:fld>
            <a:endParaRPr lang="en-US" altLang="en-US"/>
          </a:p>
        </p:txBody>
      </p:sp>
    </p:spTree>
    <p:extLst>
      <p:ext uri="{BB962C8B-B14F-4D97-AF65-F5344CB8AC3E}">
        <p14:creationId xmlns:p14="http://schemas.microsoft.com/office/powerpoint/2010/main" val="379790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E268A654-A902-43A0-9132-8FEEBD8927D5}" type="slidenum">
              <a:rPr lang="en-US" altLang="en-US"/>
              <a:pPr/>
              <a:t>‹#›</a:t>
            </a:fld>
            <a:endParaRPr lang="en-US" altLang="en-US"/>
          </a:p>
        </p:txBody>
      </p:sp>
    </p:spTree>
    <p:extLst>
      <p:ext uri="{BB962C8B-B14F-4D97-AF65-F5344CB8AC3E}">
        <p14:creationId xmlns:p14="http://schemas.microsoft.com/office/powerpoint/2010/main" val="412004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1F367546-948D-4412-8974-7FD16254389A}" type="slidenum">
              <a:rPr lang="en-US" altLang="en-US"/>
              <a:pPr/>
              <a:t>‹#›</a:t>
            </a:fld>
            <a:endParaRPr lang="en-US" altLang="en-US"/>
          </a:p>
        </p:txBody>
      </p:sp>
    </p:spTree>
    <p:extLst>
      <p:ext uri="{BB962C8B-B14F-4D97-AF65-F5344CB8AC3E}">
        <p14:creationId xmlns:p14="http://schemas.microsoft.com/office/powerpoint/2010/main" val="341003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98A09C1A-41B4-4ACB-8D97-908F612E12FC}" type="slidenum">
              <a:rPr lang="en-US" altLang="en-US"/>
              <a:pPr/>
              <a:t>‹#›</a:t>
            </a:fld>
            <a:endParaRPr lang="en-US" altLang="en-US"/>
          </a:p>
        </p:txBody>
      </p:sp>
    </p:spTree>
    <p:extLst>
      <p:ext uri="{BB962C8B-B14F-4D97-AF65-F5344CB8AC3E}">
        <p14:creationId xmlns:p14="http://schemas.microsoft.com/office/powerpoint/2010/main" val="311779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457022D9-3869-417E-967B-77405453F8D0}" type="slidenum">
              <a:rPr lang="en-US" altLang="en-US"/>
              <a:pPr/>
              <a:t>‹#›</a:t>
            </a:fld>
            <a:endParaRPr lang="en-US" altLang="en-US"/>
          </a:p>
        </p:txBody>
      </p:sp>
    </p:spTree>
    <p:extLst>
      <p:ext uri="{BB962C8B-B14F-4D97-AF65-F5344CB8AC3E}">
        <p14:creationId xmlns:p14="http://schemas.microsoft.com/office/powerpoint/2010/main" val="368858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52400"/>
            <a:ext cx="75438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8400"/>
            <a:ext cx="2209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Tahoma" charset="0"/>
                <a:ea typeface="+mn-ea"/>
              </a:defRPr>
            </a:lvl1pPr>
          </a:lstStyle>
          <a:p>
            <a:pPr>
              <a:defRPr/>
            </a:pPr>
            <a:endParaRPr lang="en-US"/>
          </a:p>
        </p:txBody>
      </p:sp>
      <p:sp>
        <p:nvSpPr>
          <p:cNvPr id="4101" name="Rectangle 5"/>
          <p:cNvSpPr>
            <a:spLocks noGrp="1" noChangeArrowheads="1"/>
          </p:cNvSpPr>
          <p:nvPr>
            <p:ph type="ftr" sz="quarter" idx="3"/>
          </p:nvPr>
        </p:nvSpPr>
        <p:spPr bwMode="auto">
          <a:xfrm>
            <a:off x="3200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en-US"/>
              <a:t>Copyright © Texas Education Agency, 2013. All rights reserved.</a:t>
            </a:r>
          </a:p>
        </p:txBody>
      </p:sp>
      <p:sp>
        <p:nvSpPr>
          <p:cNvPr id="4102" name="Rectangle 6"/>
          <p:cNvSpPr>
            <a:spLocks noGrp="1" noChangeArrowheads="1"/>
          </p:cNvSpPr>
          <p:nvPr>
            <p:ph type="sldNum" sz="quarter" idx="4"/>
          </p:nvPr>
        </p:nvSpPr>
        <p:spPr bwMode="auto">
          <a:xfrm>
            <a:off x="6629400" y="6248400"/>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EAFF1F-9C1E-42C6-BEEA-1691DFC9633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05" charset="-128"/>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ＭＳ Ｐゴシック" pitchFamily="-105"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ＭＳ Ｐゴシック" pitchFamily="-105"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ＭＳ Ｐゴシック" pitchFamily="-105"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ea typeface="ＭＳ Ｐゴシック" pitchFamily="-105" charset="-128"/>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6705600" cy="1447800"/>
          </a:xfrm>
        </p:spPr>
        <p:txBody>
          <a:bodyPr/>
          <a:lstStyle/>
          <a:p>
            <a:pPr eaLnBrk="1" hangingPunct="1"/>
            <a:r>
              <a:rPr lang="en-US" altLang="en-US" sz="4800" smtClean="0">
                <a:latin typeface="Calibri" pitchFamily="-105" charset="0"/>
              </a:rPr>
              <a:t>Questionable Consideration</a:t>
            </a:r>
          </a:p>
        </p:txBody>
      </p:sp>
      <p:sp>
        <p:nvSpPr>
          <p:cNvPr id="14339" name="Footer Placeholder 4"/>
          <p:cNvSpPr>
            <a:spLocks noGrp="1"/>
          </p:cNvSpPr>
          <p:nvPr>
            <p:ph type="ftr" sz="quarter" idx="11"/>
          </p:nvPr>
        </p:nvSpPr>
        <p:spPr>
          <a:xfrm>
            <a:off x="1752600" y="6400800"/>
            <a:ext cx="54102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solidFill>
                  <a:srgbClr val="FFFFFF"/>
                </a:solidFill>
                <a:latin typeface="Calibri" pitchFamily="-105" charset="0"/>
              </a:rPr>
              <a:t>Copyright © Texas Education Agency, 2013.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38200" y="1981200"/>
            <a:ext cx="7543800" cy="4343400"/>
          </a:xfrm>
          <a:prstGeom prst="rect">
            <a:avLst/>
          </a:prstGeom>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a:lstStyle/>
          <a:p>
            <a:pPr eaLnBrk="1" hangingPunct="1">
              <a:defRPr/>
            </a:pPr>
            <a:endParaRPr lang="en-US">
              <a:solidFill>
                <a:schemeClr val="tx2"/>
              </a:solidFill>
              <a:latin typeface="Calibri"/>
              <a:ea typeface="+mn-ea"/>
              <a:cs typeface="Calibri"/>
            </a:endParaRPr>
          </a:p>
        </p:txBody>
      </p:sp>
      <p:sp>
        <p:nvSpPr>
          <p:cNvPr id="2" name="Title 1"/>
          <p:cNvSpPr>
            <a:spLocks noGrp="1"/>
          </p:cNvSpPr>
          <p:nvPr>
            <p:ph type="title"/>
          </p:nvPr>
        </p:nvSpPr>
        <p:spPr/>
        <p:txBody>
          <a:bodyPr/>
          <a:lstStyle/>
          <a:p>
            <a:pPr algn="ctr" eaLnBrk="1" hangingPunct="1"/>
            <a:r>
              <a:rPr lang="en-US" altLang="en-US" sz="5400" smtClean="0">
                <a:latin typeface="Calibri" pitchFamily="-105" charset="0"/>
              </a:rPr>
              <a:t>Assignments</a:t>
            </a:r>
          </a:p>
        </p:txBody>
      </p:sp>
      <p:sp>
        <p:nvSpPr>
          <p:cNvPr id="30726" name="Content Placeholder 2"/>
          <p:cNvSpPr>
            <a:spLocks noGrp="1"/>
          </p:cNvSpPr>
          <p:nvPr>
            <p:ph idx="1"/>
          </p:nvPr>
        </p:nvSpPr>
        <p:spPr/>
        <p:txBody>
          <a:bodyPr/>
          <a:lstStyle/>
          <a:p>
            <a:pPr algn="ctr" eaLnBrk="1" hangingPunct="1">
              <a:buFont typeface="Wingdings" pitchFamily="-105" charset="2"/>
              <a:buNone/>
            </a:pPr>
            <a:r>
              <a:rPr lang="en-US" altLang="en-US" sz="2800" b="1" i="1" u="sng" smtClean="0">
                <a:latin typeface="Calibri" pitchFamily="-105" charset="0"/>
                <a:ea typeface="Arial" charset="0"/>
              </a:rPr>
              <a:t>Independent Practice Assignments</a:t>
            </a:r>
          </a:p>
        </p:txBody>
      </p:sp>
      <p:sp>
        <p:nvSpPr>
          <p:cNvPr id="30727" name="Rectangle 4"/>
          <p:cNvSpPr>
            <a:spLocks noChangeArrowheads="1"/>
          </p:cNvSpPr>
          <p:nvPr/>
        </p:nvSpPr>
        <p:spPr bwMode="auto">
          <a:xfrm>
            <a:off x="838200" y="2028825"/>
            <a:ext cx="7543800"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tabLst>
                <a:tab pos="171450" algn="l"/>
                <a:tab pos="304800" algn="l"/>
              </a:tabLst>
              <a:defRPr sz="2400">
                <a:solidFill>
                  <a:schemeClr val="tx1"/>
                </a:solidFill>
                <a:latin typeface="Tahoma" pitchFamily="-105" charset="-52"/>
                <a:ea typeface="ＭＳ Ｐゴシック" pitchFamily="-105" charset="-128"/>
              </a:defRPr>
            </a:lvl1pPr>
            <a:lvl2pPr marL="37931725" indent="-37474525">
              <a:tabLst>
                <a:tab pos="171450" algn="l"/>
                <a:tab pos="304800" algn="l"/>
              </a:tabLst>
              <a:defRPr sz="2400">
                <a:solidFill>
                  <a:schemeClr val="tx1"/>
                </a:solidFill>
                <a:latin typeface="Tahoma" pitchFamily="-105" charset="-52"/>
                <a:ea typeface="ＭＳ Ｐゴシック" pitchFamily="-105" charset="-128"/>
              </a:defRPr>
            </a:lvl2pPr>
            <a:lvl3pPr>
              <a:tabLst>
                <a:tab pos="171450" algn="l"/>
                <a:tab pos="304800" algn="l"/>
              </a:tabLst>
              <a:defRPr sz="2400">
                <a:solidFill>
                  <a:schemeClr val="tx1"/>
                </a:solidFill>
                <a:latin typeface="Tahoma" pitchFamily="-105" charset="-52"/>
                <a:ea typeface="ＭＳ Ｐゴシック" pitchFamily="-105" charset="-128"/>
              </a:defRPr>
            </a:lvl3pPr>
            <a:lvl4pPr>
              <a:tabLst>
                <a:tab pos="171450" algn="l"/>
                <a:tab pos="304800" algn="l"/>
              </a:tabLst>
              <a:defRPr sz="2400">
                <a:solidFill>
                  <a:schemeClr val="tx1"/>
                </a:solidFill>
                <a:latin typeface="Tahoma" pitchFamily="-105" charset="-52"/>
                <a:ea typeface="ＭＳ Ｐゴシック" pitchFamily="-105" charset="-128"/>
              </a:defRPr>
            </a:lvl4pPr>
            <a:lvl5pPr>
              <a:tabLst>
                <a:tab pos="171450" algn="l"/>
                <a:tab pos="304800" algn="l"/>
              </a:tabLst>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tabLst>
                <a:tab pos="171450" algn="l"/>
                <a:tab pos="304800" algn="l"/>
              </a:tabLs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tabLst>
                <a:tab pos="171450" algn="l"/>
                <a:tab pos="304800" algn="l"/>
              </a:tabLs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tabLst>
                <a:tab pos="171450" algn="l"/>
                <a:tab pos="304800" algn="l"/>
              </a:tabLs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tabLst>
                <a:tab pos="171450" algn="l"/>
                <a:tab pos="304800" algn="l"/>
              </a:tabLst>
              <a:defRPr sz="2400">
                <a:solidFill>
                  <a:schemeClr val="tx1"/>
                </a:solidFill>
                <a:latin typeface="Tahoma" pitchFamily="-105" charset="-52"/>
                <a:ea typeface="ＭＳ Ｐゴシック" pitchFamily="-105" charset="-128"/>
              </a:defRPr>
            </a:lvl9pPr>
          </a:lstStyle>
          <a:p>
            <a:pPr>
              <a:buFont typeface="Arial" charset="0"/>
              <a:buAutoNum type="arabicPeriod"/>
            </a:pPr>
            <a:r>
              <a:rPr lang="en-US" altLang="en-US" sz="1600" b="1">
                <a:latin typeface="Calibri" pitchFamily="-105" charset="0"/>
                <a:ea typeface="Times New Roman" pitchFamily="-105" charset="0"/>
              </a:rPr>
              <a:t>When Credit Gets Out of Personal Control PowerPoint Assignment:  </a:t>
            </a:r>
            <a:r>
              <a:rPr lang="en-US" altLang="en-US" sz="1600">
                <a:latin typeface="Calibri" pitchFamily="-105" charset="0"/>
                <a:ea typeface="Times New Roman" pitchFamily="-105" charset="0"/>
              </a:rPr>
              <a:t>Credit card debt has gotten out of control in America. Research “Credit Card Debt” on the Internet and prepare a PowerPoint presentation that describes the current credit situation in the U.S, advantages and disadvantages of credit, bankruptcy, and composition with creditors. The presentation must demonstrate knowledge of binding contracts related to credit cards, bankruptcy, and settlement of debt through composition of creditors. This assignment will be evaluated using the associated rubric. </a:t>
            </a:r>
          </a:p>
          <a:p>
            <a:pPr>
              <a:buFont typeface="Arial" charset="0"/>
              <a:buAutoNum type="arabicPeriod"/>
            </a:pPr>
            <a:r>
              <a:rPr lang="en-US" altLang="en-US" sz="1600" b="1">
                <a:latin typeface="Calibri" pitchFamily="-105" charset="0"/>
                <a:ea typeface="Times New Roman" pitchFamily="-105" charset="0"/>
              </a:rPr>
              <a:t>Circumstantial Consideration Poster Assignment:</a:t>
            </a:r>
            <a:r>
              <a:rPr lang="en-US" altLang="en-US" sz="1600">
                <a:latin typeface="Calibri" pitchFamily="-105" charset="0"/>
                <a:ea typeface="Times New Roman" pitchFamily="-105" charset="0"/>
              </a:rPr>
              <a:t> Divide a poster into two equal parts. Label the two parts: </a:t>
            </a:r>
            <a:r>
              <a:rPr lang="en-US" altLang="en-US" sz="1600" b="1">
                <a:latin typeface="Calibri" pitchFamily="-105" charset="0"/>
                <a:ea typeface="Times New Roman" pitchFamily="-105" charset="0"/>
              </a:rPr>
              <a:t>Illusory Promise</a:t>
            </a:r>
            <a:r>
              <a:rPr lang="en-US" altLang="en-US" sz="1600">
                <a:latin typeface="Calibri" pitchFamily="-105" charset="0"/>
                <a:ea typeface="Times New Roman" pitchFamily="-105" charset="0"/>
              </a:rPr>
              <a:t> and </a:t>
            </a:r>
            <a:r>
              <a:rPr lang="en-US" altLang="en-US" sz="1600" b="1">
                <a:latin typeface="Calibri" pitchFamily="-105" charset="0"/>
                <a:ea typeface="Times New Roman" pitchFamily="-105" charset="0"/>
              </a:rPr>
              <a:t>Existing Duty</a:t>
            </a:r>
            <a:r>
              <a:rPr lang="en-US" altLang="en-US" sz="1600">
                <a:latin typeface="Calibri" pitchFamily="-105" charset="0"/>
                <a:ea typeface="Times New Roman" pitchFamily="-105" charset="0"/>
              </a:rPr>
              <a:t>. Provide pictures and text to describe each of these concepts on the poster. Your poster should give students a clearer understanding of both concepts. This assignment will be evaluated using the associated rubric.</a:t>
            </a:r>
          </a:p>
          <a:p>
            <a:pPr>
              <a:buFont typeface="Arial" charset="0"/>
              <a:buAutoNum type="arabicPeriod"/>
            </a:pPr>
            <a:r>
              <a:rPr lang="en-US" altLang="en-US" sz="1600" b="1">
                <a:latin typeface="Calibri" pitchFamily="-105" charset="0"/>
                <a:ea typeface="Times New Roman" pitchFamily="-105" charset="0"/>
              </a:rPr>
              <a:t>Case Study: </a:t>
            </a:r>
            <a:r>
              <a:rPr lang="en-US" altLang="en-US" sz="1600">
                <a:latin typeface="Calibri" pitchFamily="-105" charset="0"/>
                <a:ea typeface="Times New Roman" pitchFamily="-105" charset="0"/>
              </a:rPr>
              <a:t>Alex owed Keith $5,000 which was due in one year. There was no dispute about the amount. Keith needed the money after two months, so Alex offered to pay $4,000 early in full settlement of the debt. If Alex pays the $4,000 early, will Keith be able to successfully sue and collect the $1,000 later?</a:t>
            </a:r>
          </a:p>
        </p:txBody>
      </p:sp>
      <p:sp>
        <p:nvSpPr>
          <p:cNvPr id="307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D0196C7F-B0B9-484D-9DAD-3D20B5779019}" type="slidenum">
              <a:rPr lang="en-US" altLang="en-US" sz="1400">
                <a:latin typeface="Calibri" pitchFamily="-105" charset="0"/>
              </a:rPr>
              <a:pPr/>
              <a:t>10</a:t>
            </a:fld>
            <a:endParaRPr lang="en-US" altLang="en-US" sz="1400">
              <a:latin typeface="Calibri" pitchFamily="-105" charset="0"/>
            </a:endParaRPr>
          </a:p>
        </p:txBody>
      </p:sp>
      <p:sp>
        <p:nvSpPr>
          <p:cNvPr id="30729" name="Footer Placeholder 7"/>
          <p:cNvSpPr>
            <a:spLocks noGrp="1"/>
          </p:cNvSpPr>
          <p:nvPr>
            <p:ph type="ftr" sz="quarter" idx="11"/>
          </p:nvPr>
        </p:nvSpPr>
        <p:spPr>
          <a:xfrm>
            <a:off x="2057400" y="6400800"/>
            <a:ext cx="5638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xfrm>
            <a:off x="1676400" y="6248400"/>
            <a:ext cx="594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53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00480B3-22EA-4E44-9A5A-EC20E493F53B}" type="slidenum">
              <a:rPr lang="en-US" altLang="en-US" sz="1400">
                <a:latin typeface="Calibri" pitchFamily="-105" charset="0"/>
              </a:rPr>
              <a:pPr/>
              <a:t>2</a:t>
            </a:fld>
            <a:endParaRPr lang="en-US" altLang="en-US" sz="1400">
              <a:latin typeface="Calibri" pitchFamily="-105" charset="0"/>
            </a:endParaRPr>
          </a:p>
        </p:txBody>
      </p:sp>
      <p:sp>
        <p:nvSpPr>
          <p:cNvPr id="15364" name="Rectangle 1"/>
          <p:cNvSpPr>
            <a:spLocks noChangeArrowheads="1"/>
          </p:cNvSpPr>
          <p:nvPr/>
        </p:nvSpPr>
        <p:spPr bwMode="auto">
          <a:xfrm>
            <a:off x="609600" y="1693863"/>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Calibri" pitchFamily="-105" charset="0"/>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altLang="en-US" smtClean="0">
                <a:latin typeface="Calibri" pitchFamily="-105" charset="0"/>
              </a:rPr>
              <a:t>Illusory Promises</a:t>
            </a:r>
          </a:p>
        </p:txBody>
      </p:sp>
      <p:sp>
        <p:nvSpPr>
          <p:cNvPr id="16387" name="TextBox 3"/>
          <p:cNvSpPr txBox="1">
            <a:spLocks noChangeArrowheads="1"/>
          </p:cNvSpPr>
          <p:nvPr/>
        </p:nvSpPr>
        <p:spPr bwMode="auto">
          <a:xfrm>
            <a:off x="914400" y="2133600"/>
            <a:ext cx="2590800" cy="3170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ahoma" pitchFamily="-105" charset="-52"/>
                <a:ea typeface="ＭＳ Ｐゴシック" pitchFamily="-105" charset="-128"/>
              </a:defRPr>
            </a:lvl1pPr>
            <a:lvl2pPr>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eaLnBrk="1" hangingPunct="1"/>
            <a:r>
              <a:rPr lang="en-US" altLang="en-US" sz="2800" i="1" u="sng">
                <a:latin typeface="Calibri" pitchFamily="-105" charset="0"/>
              </a:rPr>
              <a:t>Termination Clauses</a:t>
            </a:r>
          </a:p>
          <a:p>
            <a:pPr lvl="1" eaLnBrk="1" hangingPunct="1"/>
            <a:r>
              <a:rPr lang="en-US" altLang="en-US">
                <a:latin typeface="Calibri" pitchFamily="-105" charset="0"/>
              </a:rPr>
              <a:t>the power to withdraw from a contract if business circumstances change</a:t>
            </a:r>
            <a:endParaRPr lang="en-US" altLang="en-US" sz="1800">
              <a:latin typeface="Calibri" pitchFamily="-105" charset="0"/>
            </a:endParaRPr>
          </a:p>
        </p:txBody>
      </p:sp>
      <p:sp>
        <p:nvSpPr>
          <p:cNvPr id="16388" name="TextBox 4"/>
          <p:cNvSpPr txBox="1">
            <a:spLocks noChangeArrowheads="1"/>
          </p:cNvSpPr>
          <p:nvPr/>
        </p:nvSpPr>
        <p:spPr bwMode="auto">
          <a:xfrm>
            <a:off x="4267200" y="1524000"/>
            <a:ext cx="4267200" cy="4648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ahoma" pitchFamily="-105" charset="-52"/>
                <a:ea typeface="ＭＳ Ｐゴシック" pitchFamily="-105" charset="-128"/>
              </a:defRPr>
            </a:lvl1pPr>
            <a:lvl2pPr>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eaLnBrk="1" hangingPunct="1"/>
            <a:r>
              <a:rPr lang="en-US" altLang="en-US" sz="2800" i="1" u="sng">
                <a:latin typeface="Calibri" pitchFamily="-105" charset="0"/>
              </a:rPr>
              <a:t>Output and Requirements Contracts</a:t>
            </a:r>
          </a:p>
          <a:p>
            <a:pPr lvl="1" eaLnBrk="1" hangingPunct="1"/>
            <a:r>
              <a:rPr lang="en-US" altLang="en-US">
                <a:latin typeface="Calibri" pitchFamily="-105" charset="0"/>
              </a:rPr>
              <a:t>Output contract - steel company may buy all of the output of a nearby coal mining company.</a:t>
            </a:r>
          </a:p>
          <a:p>
            <a:pPr lvl="1" eaLnBrk="1" hangingPunct="1"/>
            <a:r>
              <a:rPr lang="en-US" altLang="en-US">
                <a:latin typeface="Calibri" pitchFamily="-105" charset="0"/>
              </a:rPr>
              <a:t>Requirements contract -carburetor manufacturer may agree to supply all the carburetors needed for the production of a certain make of vehicle.</a:t>
            </a:r>
          </a:p>
        </p:txBody>
      </p:sp>
      <p:sp>
        <p:nvSpPr>
          <p:cNvPr id="16389" name="Slide Number Placeholder 5"/>
          <p:cNvSpPr>
            <a:spLocks noGrp="1"/>
          </p:cNvSpPr>
          <p:nvPr>
            <p:ph type="sldNum" sz="quarter" idx="12"/>
          </p:nvPr>
        </p:nvSpPr>
        <p:spPr>
          <a:xfrm>
            <a:off x="6858000" y="6400800"/>
            <a:ext cx="2057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82D6B22-CF4B-4CD3-99DF-882BAE177CB1}" type="slidenum">
              <a:rPr lang="en-US" altLang="en-US" sz="1400">
                <a:latin typeface="Calibri" pitchFamily="-105" charset="0"/>
              </a:rPr>
              <a:pPr/>
              <a:t>3</a:t>
            </a:fld>
            <a:endParaRPr lang="en-US" altLang="en-US" sz="1400">
              <a:latin typeface="Calibri" pitchFamily="-105" charset="0"/>
            </a:endParaRPr>
          </a:p>
        </p:txBody>
      </p:sp>
      <p:sp>
        <p:nvSpPr>
          <p:cNvPr id="16390" name="Footer Placeholder 6"/>
          <p:cNvSpPr>
            <a:spLocks noGrp="1"/>
          </p:cNvSpPr>
          <p:nvPr>
            <p:ph type="ftr" sz="quarter" idx="11"/>
          </p:nvPr>
        </p:nvSpPr>
        <p:spPr>
          <a:xfrm>
            <a:off x="1828800" y="6400800"/>
            <a:ext cx="5867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Existing Duty</a:t>
            </a:r>
          </a:p>
        </p:txBody>
      </p:sp>
      <p:sp>
        <p:nvSpPr>
          <p:cNvPr id="18435" name="Rectangle 3"/>
          <p:cNvSpPr>
            <a:spLocks noGrp="1" noChangeArrowheads="1"/>
          </p:cNvSpPr>
          <p:nvPr>
            <p:ph idx="1"/>
          </p:nvPr>
        </p:nvSpPr>
        <p:spPr>
          <a:xfrm>
            <a:off x="3733800" y="3657600"/>
            <a:ext cx="5181600" cy="2057400"/>
          </a:xfrm>
        </p:spPr>
        <p:txBody>
          <a:bodyPr/>
          <a:lstStyle/>
          <a:p>
            <a:pPr eaLnBrk="1" hangingPunct="1"/>
            <a:r>
              <a:rPr lang="en-US" altLang="en-US" sz="2400" b="1" i="1" u="sng" smtClean="0">
                <a:latin typeface="Calibri" pitchFamily="-105" charset="0"/>
                <a:ea typeface="Tahoma" pitchFamily="-105" charset="-52"/>
              </a:rPr>
              <a:t>Existing Public Duty</a:t>
            </a:r>
          </a:p>
          <a:p>
            <a:pPr lvl="1" indent="0" eaLnBrk="1" hangingPunct="1">
              <a:buFontTx/>
              <a:buNone/>
            </a:pPr>
            <a:r>
              <a:rPr lang="en-US" altLang="en-US" sz="2400" smtClean="0">
                <a:latin typeface="Calibri" pitchFamily="-105" charset="0"/>
                <a:ea typeface="Tahoma" pitchFamily="-105" charset="-52"/>
              </a:rPr>
              <a:t>If you make an agreement not to drink alcohol when you are not of age to drink, there is no binding agreement</a:t>
            </a:r>
          </a:p>
        </p:txBody>
      </p:sp>
      <p:pic>
        <p:nvPicPr>
          <p:cNvPr id="18436" name="Picture 3" descr="schoolboy istocki.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3886200"/>
            <a:ext cx="2859088" cy="22733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8437" name="TextBox 4"/>
          <p:cNvSpPr txBox="1">
            <a:spLocks noChangeArrowheads="1"/>
          </p:cNvSpPr>
          <p:nvPr/>
        </p:nvSpPr>
        <p:spPr bwMode="auto">
          <a:xfrm>
            <a:off x="1295400" y="182880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buFont typeface="Wingdings" pitchFamily="-105" charset="2"/>
              <a:buChar char="§"/>
            </a:pPr>
            <a:r>
              <a:rPr lang="en-US" altLang="en-US">
                <a:latin typeface="Calibri" pitchFamily="-105" charset="0"/>
              </a:rPr>
              <a:t> </a:t>
            </a:r>
            <a:r>
              <a:rPr lang="en-US" altLang="en-US" b="1" i="1" u="sng">
                <a:latin typeface="Calibri" pitchFamily="-105" charset="0"/>
              </a:rPr>
              <a:t>Existing Private Duty</a:t>
            </a:r>
          </a:p>
          <a:p>
            <a:pPr lvl="1" eaLnBrk="1" hangingPunct="1"/>
            <a:r>
              <a:rPr lang="en-US" altLang="en-US">
                <a:latin typeface="Calibri" pitchFamily="-105" charset="0"/>
              </a:rPr>
              <a:t>When a duty already exists, a person cannot come back demanding more</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267D1E7-C074-4F1C-9B36-324BC7E0F6D5}" type="slidenum">
              <a:rPr lang="en-US" altLang="en-US" sz="1400">
                <a:latin typeface="Calibri" pitchFamily="-105" charset="0"/>
              </a:rPr>
              <a:pPr/>
              <a:t>4</a:t>
            </a:fld>
            <a:endParaRPr lang="en-US" altLang="en-US" sz="1400">
              <a:latin typeface="Calibri" pitchFamily="-105" charset="0"/>
            </a:endParaRPr>
          </a:p>
        </p:txBody>
      </p:sp>
      <p:sp>
        <p:nvSpPr>
          <p:cNvPr id="18439" name="Footer Placeholder 7"/>
          <p:cNvSpPr>
            <a:spLocks noGrp="1"/>
          </p:cNvSpPr>
          <p:nvPr>
            <p:ph type="ftr" sz="quarter" idx="11"/>
          </p:nvPr>
        </p:nvSpPr>
        <p:spPr>
          <a:xfrm>
            <a:off x="1905000" y="6248400"/>
            <a:ext cx="5410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Settlement of Liquidated Debts</a:t>
            </a:r>
          </a:p>
        </p:txBody>
      </p:sp>
      <p:sp>
        <p:nvSpPr>
          <p:cNvPr id="20483" name="Rectangle 3"/>
          <p:cNvSpPr>
            <a:spLocks noGrp="1" noChangeArrowheads="1"/>
          </p:cNvSpPr>
          <p:nvPr>
            <p:ph idx="1"/>
          </p:nvPr>
        </p:nvSpPr>
        <p:spPr>
          <a:xfrm>
            <a:off x="685800" y="1828800"/>
            <a:ext cx="8229600" cy="4419600"/>
          </a:xfrm>
        </p:spPr>
        <p:txBody>
          <a:bodyPr/>
          <a:lstStyle/>
          <a:p>
            <a:pPr eaLnBrk="1" hangingPunct="1"/>
            <a:r>
              <a:rPr lang="en-US" altLang="en-US" smtClean="0">
                <a:latin typeface="Calibri" pitchFamily="-105" charset="0"/>
              </a:rPr>
              <a:t>Individuals must pay the amount agreed upon.</a:t>
            </a:r>
          </a:p>
        </p:txBody>
      </p:sp>
      <p:pic>
        <p:nvPicPr>
          <p:cNvPr id="20484" name="Picture 3" descr="writing a check istock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429000" y="2819400"/>
            <a:ext cx="4191000" cy="31432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DCBBEA7-88D3-4F4A-BEE8-89249A6EC879}" type="slidenum">
              <a:rPr lang="en-US" altLang="en-US" sz="1400">
                <a:latin typeface="Calibri" pitchFamily="-105" charset="0"/>
              </a:rPr>
              <a:pPr/>
              <a:t>5</a:t>
            </a:fld>
            <a:endParaRPr lang="en-US" altLang="en-US" sz="1400">
              <a:latin typeface="Calibri" pitchFamily="-105" charset="0"/>
            </a:endParaRPr>
          </a:p>
        </p:txBody>
      </p:sp>
      <p:sp>
        <p:nvSpPr>
          <p:cNvPr id="20486" name="Footer Placeholder 6"/>
          <p:cNvSpPr>
            <a:spLocks noGrp="1"/>
          </p:cNvSpPr>
          <p:nvPr>
            <p:ph type="ftr" sz="quarter" idx="11"/>
          </p:nvPr>
        </p:nvSpPr>
        <p:spPr>
          <a:xfrm>
            <a:off x="1752600" y="6248400"/>
            <a:ext cx="601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en-US" dirty="0" smtClean="0">
                <a:latin typeface="Calibri"/>
                <a:ea typeface="+mj-ea"/>
                <a:cs typeface="Calibri"/>
              </a:rPr>
              <a:t>Settlement of </a:t>
            </a:r>
            <a:r>
              <a:rPr lang="en-US" dirty="0" err="1" smtClean="0">
                <a:latin typeface="Calibri"/>
                <a:ea typeface="+mj-ea"/>
                <a:cs typeface="Calibri"/>
              </a:rPr>
              <a:t>Unliquidated</a:t>
            </a:r>
            <a:r>
              <a:rPr lang="en-US" dirty="0" smtClean="0">
                <a:latin typeface="Calibri"/>
                <a:ea typeface="+mj-ea"/>
                <a:cs typeface="Calibri"/>
              </a:rPr>
              <a:t> Debts</a:t>
            </a:r>
          </a:p>
        </p:txBody>
      </p:sp>
      <p:pic>
        <p:nvPicPr>
          <p:cNvPr id="22531" name="Picture 4" descr="moneyexchange istock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143000" y="2743200"/>
            <a:ext cx="4057650" cy="26860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0" y="1828800"/>
            <a:ext cx="3124200" cy="4597400"/>
          </a:xfrm>
          <a:prstGeom prst="rect">
            <a:avLst/>
          </a:prstGeom>
          <a:noFill/>
        </p:spPr>
        <p:txBody>
          <a:bodyPr>
            <a:spAutoFit/>
          </a:bodyPr>
          <a:lstStyle/>
          <a:p>
            <a:pPr marL="342900" indent="-342900" eaLnBrk="1" hangingPunct="1">
              <a:spcBef>
                <a:spcPct val="20000"/>
              </a:spcBef>
              <a:buClr>
                <a:srgbClr val="FFFFCC"/>
              </a:buClr>
              <a:buSzPct val="70000"/>
              <a:buFont typeface="Wingdings" pitchFamily="2" charset="2"/>
              <a:buChar char="n"/>
              <a:defRPr/>
            </a:pPr>
            <a:r>
              <a:rPr lang="en-US" sz="2400" b="1" i="1" kern="0" dirty="0">
                <a:latin typeface="Calibri"/>
                <a:ea typeface="Tahoma" pitchFamily="34" charset="0"/>
                <a:cs typeface="Calibri"/>
              </a:rPr>
              <a:t>Genuine</a:t>
            </a:r>
            <a:r>
              <a:rPr lang="en-US" sz="2400" b="1" i="1" kern="0" dirty="0">
                <a:effectLst>
                  <a:outerShdw blurRad="38100" dist="38100" dir="2700000" algn="tl">
                    <a:srgbClr val="000000"/>
                  </a:outerShdw>
                </a:effectLst>
                <a:latin typeface="Calibri"/>
                <a:ea typeface="Tahoma" pitchFamily="34" charset="0"/>
                <a:cs typeface="Calibri"/>
              </a:rPr>
              <a:t> </a:t>
            </a:r>
            <a:r>
              <a:rPr lang="en-US" sz="2400" b="1" i="1" kern="0" dirty="0">
                <a:latin typeface="Calibri"/>
                <a:ea typeface="Tahoma" pitchFamily="34" charset="0"/>
                <a:cs typeface="Calibri"/>
              </a:rPr>
              <a:t>dispute </a:t>
            </a:r>
            <a:r>
              <a:rPr lang="en-US" sz="2400" kern="0" dirty="0">
                <a:latin typeface="Calibri"/>
                <a:ea typeface="Tahoma" pitchFamily="34" charset="0"/>
                <a:cs typeface="Calibri"/>
              </a:rPr>
              <a:t>between the parties about how much is owed</a:t>
            </a:r>
          </a:p>
          <a:p>
            <a:pPr marL="342900" indent="-342900" eaLnBrk="1" hangingPunct="1">
              <a:spcBef>
                <a:spcPct val="20000"/>
              </a:spcBef>
              <a:buClr>
                <a:srgbClr val="FFFFCC"/>
              </a:buClr>
              <a:buSzPct val="70000"/>
              <a:buFont typeface="Wingdings" pitchFamily="2" charset="2"/>
              <a:buChar char="n"/>
              <a:defRPr/>
            </a:pPr>
            <a:r>
              <a:rPr lang="en-US" sz="2400" b="1" i="1" kern="0" dirty="0">
                <a:latin typeface="Calibri"/>
                <a:ea typeface="Tahoma" pitchFamily="34" charset="0"/>
                <a:cs typeface="Calibri"/>
              </a:rPr>
              <a:t>Accord and satisfaction - </a:t>
            </a:r>
            <a:r>
              <a:rPr lang="en-US" sz="2400" kern="0" dirty="0">
                <a:latin typeface="Calibri"/>
                <a:ea typeface="Tahoma" pitchFamily="34" charset="0"/>
                <a:cs typeface="Calibri"/>
              </a:rPr>
              <a:t>a payment offered in full settlement by the debtor and accepted by a creditor settles the claim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CA9D7A5C-AAC9-4260-B258-78D55B4D8629}" type="slidenum">
              <a:rPr lang="en-US" altLang="en-US" sz="1400">
                <a:latin typeface="Calibri" pitchFamily="-105" charset="0"/>
              </a:rPr>
              <a:pPr/>
              <a:t>6</a:t>
            </a:fld>
            <a:endParaRPr lang="en-US" altLang="en-US" sz="1400">
              <a:latin typeface="Calibri" pitchFamily="-105" charset="0"/>
            </a:endParaRPr>
          </a:p>
        </p:txBody>
      </p:sp>
      <p:sp>
        <p:nvSpPr>
          <p:cNvPr id="22534" name="Footer Placeholder 6"/>
          <p:cNvSpPr>
            <a:spLocks noGrp="1"/>
          </p:cNvSpPr>
          <p:nvPr>
            <p:ph type="ftr" sz="quarter" idx="11"/>
          </p:nvPr>
        </p:nvSpPr>
        <p:spPr>
          <a:xfrm>
            <a:off x="1295400" y="6400800"/>
            <a:ext cx="6629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Release</a:t>
            </a:r>
          </a:p>
        </p:txBody>
      </p:sp>
      <p:sp>
        <p:nvSpPr>
          <p:cNvPr id="24579" name="Rectangle 3"/>
          <p:cNvSpPr>
            <a:spLocks noGrp="1" noChangeArrowheads="1"/>
          </p:cNvSpPr>
          <p:nvPr>
            <p:ph idx="1"/>
          </p:nvPr>
        </p:nvSpPr>
        <p:spPr>
          <a:xfrm>
            <a:off x="304800" y="1905000"/>
            <a:ext cx="7543800" cy="4114800"/>
          </a:xfrm>
        </p:spPr>
        <p:txBody>
          <a:bodyPr/>
          <a:lstStyle/>
          <a:p>
            <a:pPr eaLnBrk="1" hangingPunct="1"/>
            <a:r>
              <a:rPr lang="en-US" altLang="en-US" smtClean="0">
                <a:latin typeface="Calibri" pitchFamily="-105" charset="0"/>
              </a:rPr>
              <a:t>When a tort occurs - the liability is un-liquidated because the extent of damages is uncertain</a:t>
            </a:r>
          </a:p>
          <a:p>
            <a:pPr eaLnBrk="1" hangingPunct="1"/>
            <a:r>
              <a:rPr lang="en-US" altLang="en-US" smtClean="0">
                <a:latin typeface="Calibri" pitchFamily="-105" charset="0"/>
              </a:rPr>
              <a:t>Due to financial pressure - injured party in the tort will agree to discharge another person from liability for the tort in return for a monetary payment or other consideration (release)</a:t>
            </a:r>
          </a:p>
        </p:txBody>
      </p:sp>
      <p:pic>
        <p:nvPicPr>
          <p:cNvPr id="24580" name="Picture 10" descr="C:\Users\Dale\AppData\Local\Microsoft\Windows\Temporary Internet Files\Content.IE5\43CAL4H1\MCj04395910000[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772400" y="1828800"/>
            <a:ext cx="1371600"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Slide Number Placeholder 4"/>
          <p:cNvSpPr>
            <a:spLocks noGrp="1"/>
          </p:cNvSpPr>
          <p:nvPr>
            <p:ph type="sldNum" sz="quarter" idx="12"/>
          </p:nvPr>
        </p:nvSpPr>
        <p:spPr>
          <a:xfrm>
            <a:off x="6858000" y="6400800"/>
            <a:ext cx="2057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6C63343-5130-4ACC-A7D2-F2DE610C8479}" type="slidenum">
              <a:rPr lang="en-US" altLang="en-US" sz="1400">
                <a:latin typeface="Calibri" pitchFamily="-105" charset="0"/>
              </a:rPr>
              <a:pPr/>
              <a:t>7</a:t>
            </a:fld>
            <a:endParaRPr lang="en-US" altLang="en-US" sz="1400">
              <a:latin typeface="Calibri" pitchFamily="-105" charset="0"/>
            </a:endParaRPr>
          </a:p>
        </p:txBody>
      </p:sp>
      <p:sp>
        <p:nvSpPr>
          <p:cNvPr id="24582" name="Footer Placeholder 6"/>
          <p:cNvSpPr>
            <a:spLocks noGrp="1"/>
          </p:cNvSpPr>
          <p:nvPr>
            <p:ph type="ftr" sz="quarter" idx="11"/>
          </p:nvPr>
        </p:nvSpPr>
        <p:spPr>
          <a:xfrm>
            <a:off x="1676400" y="6248400"/>
            <a:ext cx="594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Composition of Creditors</a:t>
            </a:r>
          </a:p>
        </p:txBody>
      </p:sp>
      <p:sp>
        <p:nvSpPr>
          <p:cNvPr id="26627" name="Rectangle 3"/>
          <p:cNvSpPr>
            <a:spLocks noGrp="1" noChangeArrowheads="1"/>
          </p:cNvSpPr>
          <p:nvPr>
            <p:ph idx="1"/>
          </p:nvPr>
        </p:nvSpPr>
        <p:spPr>
          <a:xfrm>
            <a:off x="4267200" y="1295400"/>
            <a:ext cx="4495800" cy="5257800"/>
          </a:xfrm>
        </p:spPr>
        <p:txBody>
          <a:bodyPr/>
          <a:lstStyle/>
          <a:p>
            <a:pPr eaLnBrk="1" hangingPunct="1"/>
            <a:r>
              <a:rPr lang="en-US" altLang="en-US" b="1" i="1" u="sng" smtClean="0">
                <a:latin typeface="Calibri" pitchFamily="-105" charset="0"/>
              </a:rPr>
              <a:t>Group of creditors </a:t>
            </a:r>
            <a:r>
              <a:rPr lang="en-US" altLang="en-US" smtClean="0">
                <a:latin typeface="Calibri" pitchFamily="-105" charset="0"/>
              </a:rPr>
              <a:t>will cooperatively agree to accept less than what they are entitled to, in full satisfaction of their claims against a debtor</a:t>
            </a:r>
          </a:p>
          <a:p>
            <a:pPr eaLnBrk="1" hangingPunct="1"/>
            <a:r>
              <a:rPr lang="en-US" altLang="en-US" b="1" i="1" u="sng" smtClean="0">
                <a:latin typeface="Calibri" pitchFamily="-105" charset="0"/>
              </a:rPr>
              <a:t>Debtor agrees </a:t>
            </a:r>
            <a:r>
              <a:rPr lang="en-US" altLang="en-US" smtClean="0">
                <a:latin typeface="Calibri" pitchFamily="-105" charset="0"/>
              </a:rPr>
              <a:t>not to file for bankruptcy</a:t>
            </a:r>
          </a:p>
        </p:txBody>
      </p:sp>
      <p:pic>
        <p:nvPicPr>
          <p:cNvPr id="26628" name="Picture 5" descr="chapter 11 sign istock1.jp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04800" y="2743200"/>
            <a:ext cx="3922713" cy="3124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EF7BC558-1E0F-4F8A-BDB6-5FEDE22D40BF}" type="slidenum">
              <a:rPr lang="en-US" altLang="en-US" sz="1400">
                <a:latin typeface="Calibri" pitchFamily="-105" charset="0"/>
              </a:rPr>
              <a:pPr/>
              <a:t>8</a:t>
            </a:fld>
            <a:endParaRPr lang="en-US" altLang="en-US" sz="1400">
              <a:latin typeface="Calibri" pitchFamily="-105" charset="0"/>
            </a:endParaRPr>
          </a:p>
        </p:txBody>
      </p:sp>
      <p:sp>
        <p:nvSpPr>
          <p:cNvPr id="26630" name="Footer Placeholder 6"/>
          <p:cNvSpPr>
            <a:spLocks noGrp="1"/>
          </p:cNvSpPr>
          <p:nvPr>
            <p:ph type="ftr" sz="quarter" idx="11"/>
          </p:nvPr>
        </p:nvSpPr>
        <p:spPr>
          <a:xfrm>
            <a:off x="1905000" y="6400800"/>
            <a:ext cx="5562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False Consideration</a:t>
            </a:r>
          </a:p>
        </p:txBody>
      </p:sp>
      <p:sp>
        <p:nvSpPr>
          <p:cNvPr id="28675" name="Rectangle 3"/>
          <p:cNvSpPr>
            <a:spLocks noGrp="1" noChangeArrowheads="1"/>
          </p:cNvSpPr>
          <p:nvPr>
            <p:ph idx="1"/>
          </p:nvPr>
        </p:nvSpPr>
        <p:spPr>
          <a:xfrm>
            <a:off x="457200" y="1295400"/>
            <a:ext cx="8229600" cy="3581400"/>
          </a:xfrm>
        </p:spPr>
        <p:txBody>
          <a:bodyPr/>
          <a:lstStyle/>
          <a:p>
            <a:pPr eaLnBrk="1" hangingPunct="1"/>
            <a:r>
              <a:rPr lang="en-US" altLang="en-US" sz="2800" b="1" i="1" u="sng" smtClean="0">
                <a:latin typeface="Calibri" pitchFamily="-105" charset="0"/>
              </a:rPr>
              <a:t>Mutual Gifts - </a:t>
            </a:r>
            <a:r>
              <a:rPr lang="en-US" altLang="en-US" sz="2800" smtClean="0">
                <a:latin typeface="Calibri" pitchFamily="-105" charset="0"/>
              </a:rPr>
              <a:t>when something of value is given by one party to another without demanding anything in return, the something of value is not consideration for anything later promised or provided.</a:t>
            </a:r>
          </a:p>
          <a:p>
            <a:pPr eaLnBrk="1" hangingPunct="1"/>
            <a:r>
              <a:rPr lang="en-US" altLang="en-US" sz="2800" b="1" i="1" u="sng" smtClean="0">
                <a:latin typeface="Calibri" pitchFamily="-105" charset="0"/>
              </a:rPr>
              <a:t>Past Performance - </a:t>
            </a:r>
            <a:r>
              <a:rPr lang="en-US" altLang="en-US" sz="2800" smtClean="0">
                <a:latin typeface="Calibri" pitchFamily="-105" charset="0"/>
              </a:rPr>
              <a:t>an act that has already been performed cannot serve as consideration</a:t>
            </a:r>
          </a:p>
        </p:txBody>
      </p:sp>
      <p:pic>
        <p:nvPicPr>
          <p:cNvPr id="28676" name="Picture 4" descr="C:\Users\Dale\AppData\Local\Microsoft\Windows\Temporary Internet Files\Content.IE5\QAL46PDX\MCj03986150000[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53150" y="4495800"/>
            <a:ext cx="2198688"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B81156F-0AF5-4363-828B-0ECD630C8C80}" type="slidenum">
              <a:rPr lang="en-US" altLang="en-US" sz="1400">
                <a:latin typeface="Calibri" pitchFamily="-105" charset="0"/>
              </a:rPr>
              <a:pPr/>
              <a:t>9</a:t>
            </a:fld>
            <a:endParaRPr lang="en-US" altLang="en-US" sz="1400">
              <a:latin typeface="Calibri" pitchFamily="-105" charset="0"/>
            </a:endParaRPr>
          </a:p>
        </p:txBody>
      </p:sp>
      <p:sp>
        <p:nvSpPr>
          <p:cNvPr id="28678" name="Footer Placeholder 6"/>
          <p:cNvSpPr>
            <a:spLocks noGrp="1"/>
          </p:cNvSpPr>
          <p:nvPr>
            <p:ph type="ftr" sz="quarter" idx="11"/>
          </p:nvPr>
        </p:nvSpPr>
        <p:spPr>
          <a:xfrm>
            <a:off x="1676400" y="6248400"/>
            <a:ext cx="571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0734&quot;&gt;&lt;/object&gt;&lt;object type=&quot;2&quot; unique_id=&quot;10735&quot;&gt;&lt;object type=&quot;3&quot; unique_id=&quot;10736&quot;&gt;&lt;property id=&quot;20148&quot; value=&quot;5&quot;/&gt;&lt;property id=&quot;20300&quot; value=&quot;Slide 1 - &amp;quot;Questionable Consideration&amp;quot;&quot;/&gt;&lt;property id=&quot;20307&quot; value=&quot;266&quot;/&gt;&lt;/object&gt;&lt;object type=&quot;3&quot; unique_id=&quot;10737&quot;&gt;&lt;property id=&quot;20148&quot; value=&quot;5&quot;/&gt;&lt;property id=&quot;20300&quot; value=&quot;Slide 2&quot;/&gt;&lt;property id=&quot;20307&quot; value=&quot;268&quot;/&gt;&lt;/object&gt;&lt;object type=&quot;3&quot; unique_id=&quot;10738&quot;&gt;&lt;property id=&quot;20148&quot; value=&quot;5&quot;/&gt;&lt;property id=&quot;20300&quot; value=&quot;Slide 3 - &amp;quot;Illusory Promises&amp;quot;&quot;/&gt;&lt;property id=&quot;20307&quot; value=&quot;265&quot;/&gt;&lt;/object&gt;&lt;object type=&quot;3&quot; unique_id=&quot;10739&quot;&gt;&lt;property id=&quot;20148&quot; value=&quot;5&quot;/&gt;&lt;property id=&quot;20300&quot; value=&quot;Slide 4 - &amp;quot;Existing Duty&amp;quot;&quot;/&gt;&lt;property id=&quot;20307&quot; value=&quot;258&quot;/&gt;&lt;/object&gt;&lt;object type=&quot;3&quot; unique_id=&quot;10740&quot;&gt;&lt;property id=&quot;20148&quot; value=&quot;5&quot;/&gt;&lt;property id=&quot;20300&quot; value=&quot;Slide 5 - &amp;quot;Settlement of Liquidated Debts&amp;quot;&quot;/&gt;&lt;property id=&quot;20307&quot; value=&quot;259&quot;/&gt;&lt;/object&gt;&lt;object type=&quot;3&quot; unique_id=&quot;10741&quot;&gt;&lt;property id=&quot;20148&quot; value=&quot;5&quot;/&gt;&lt;property id=&quot;20300&quot; value=&quot;Slide 6 - &amp;quot;Settlement of Unliquidated Debts&amp;quot;&quot;/&gt;&lt;property id=&quot;20307&quot; value=&quot;260&quot;/&gt;&lt;/object&gt;&lt;object type=&quot;3&quot; unique_id=&quot;10742&quot;&gt;&lt;property id=&quot;20148&quot; value=&quot;5&quot;/&gt;&lt;property id=&quot;20300&quot; value=&quot;Slide 7 - &amp;quot;Release&amp;quot;&quot;/&gt;&lt;property id=&quot;20307&quot; value=&quot;261&quot;/&gt;&lt;/object&gt;&lt;object type=&quot;3&quot; unique_id=&quot;10743&quot;&gt;&lt;property id=&quot;20148&quot; value=&quot;5&quot;/&gt;&lt;property id=&quot;20300&quot; value=&quot;Slide 8 - &amp;quot;Composition of Creditors&amp;quot;&quot;/&gt;&lt;property id=&quot;20307&quot; value=&quot;262&quot;/&gt;&lt;/object&gt;&lt;object type=&quot;3&quot; unique_id=&quot;10744&quot;&gt;&lt;property id=&quot;20148&quot; value=&quot;5&quot;/&gt;&lt;property id=&quot;20300&quot; value=&quot;Slide 9 - &amp;quot;False Consideration&amp;quot;&quot;/&gt;&lt;property id=&quot;20307&quot; value=&quot;263&quot;/&gt;&lt;/object&gt;&lt;object type=&quot;3&quot; unique_id=&quot;10745&quot;&gt;&lt;property id=&quot;20148&quot; value=&quot;5&quot;/&gt;&lt;property id=&quot;20300&quot; value=&quot;Slide 10 - &amp;quot;Assignments&amp;quot;&quot;/&gt;&lt;property id=&quot;20307&quot; value=&quot;264&quot;/&gt;&lt;/object&gt;&lt;/object&gt;&lt;/object&gt;&lt;/database&gt;"/>
  <p:tag name="SECTOMILLISECCONVERTED" val="1"/>
</p:tagLst>
</file>

<file path=ppt/theme/theme1.xml><?xml version="1.0" encoding="utf-8"?>
<a:theme xmlns:a="http://schemas.openxmlformats.org/drawingml/2006/main" name="laddertodollar_am_12 PowerPlugs Templates for PowerPoint">
  <a:themeElements>
    <a:clrScheme name="laddertodollar_am_12 PowerPlugs Templates for PowerPoint 14">
      <a:dk1>
        <a:srgbClr val="000000"/>
      </a:dk1>
      <a:lt1>
        <a:srgbClr val="523E26"/>
      </a:lt1>
      <a:dk2>
        <a:srgbClr val="DFC08D"/>
      </a:dk2>
      <a:lt2>
        <a:srgbClr val="2D2015"/>
      </a:lt2>
      <a:accent1>
        <a:srgbClr val="8C7B70"/>
      </a:accent1>
      <a:accent2>
        <a:srgbClr val="8F5F2F"/>
      </a:accent2>
      <a:accent3>
        <a:srgbClr val="B3AFAC"/>
      </a:accent3>
      <a:accent4>
        <a:srgbClr val="000000"/>
      </a:accent4>
      <a:accent5>
        <a:srgbClr val="C5BFBB"/>
      </a:accent5>
      <a:accent6>
        <a:srgbClr val="81552A"/>
      </a:accent6>
      <a:hlink>
        <a:srgbClr val="CCB400"/>
      </a:hlink>
      <a:folHlink>
        <a:srgbClr val="8C9EA0"/>
      </a:folHlink>
    </a:clrScheme>
    <a:fontScheme name="laddertodollar_am_12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pitchFamily="34" charset="0"/>
            <a:cs typeface="Arial" pitchFamily="34" charset="0"/>
          </a:defRPr>
        </a:defPPr>
      </a:lstStyle>
    </a:lnDef>
  </a:objectDefaults>
  <a:extraClrSchemeLst>
    <a:extraClrScheme>
      <a:clrScheme name="laddertodollar_am_12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addertodollar_am_12 PowerPlugs Templates for PowerPoint 13">
        <a:dk1>
          <a:srgbClr val="000000"/>
        </a:dk1>
        <a:lt1>
          <a:srgbClr val="666699"/>
        </a:lt1>
        <a:dk2>
          <a:srgbClr val="FFFFFF"/>
        </a:dk2>
        <a:lt2>
          <a:srgbClr val="3E3E5C"/>
        </a:lt2>
        <a:accent1>
          <a:srgbClr val="60597B"/>
        </a:accent1>
        <a:accent2>
          <a:srgbClr val="6666FF"/>
        </a:accent2>
        <a:accent3>
          <a:srgbClr val="B8B8CA"/>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laddertodollar_am_12 PowerPlugs Templates for PowerPoint 14">
        <a:dk1>
          <a:srgbClr val="000000"/>
        </a:dk1>
        <a:lt1>
          <a:srgbClr val="523E26"/>
        </a:lt1>
        <a:dk2>
          <a:srgbClr val="DFC08D"/>
        </a:dk2>
        <a:lt2>
          <a:srgbClr val="2D2015"/>
        </a:lt2>
        <a:accent1>
          <a:srgbClr val="8C7B70"/>
        </a:accent1>
        <a:accent2>
          <a:srgbClr val="8F5F2F"/>
        </a:accent2>
        <a:accent3>
          <a:srgbClr val="B3AFAC"/>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ladder</Template>
  <TotalTime>165</TotalTime>
  <Words>784</Words>
  <Application>Microsoft Office PowerPoint</Application>
  <PresentationFormat>On-screen Show (4:3)</PresentationFormat>
  <Paragraphs>75</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Calibri</vt:lpstr>
      <vt:lpstr>Tahoma</vt:lpstr>
      <vt:lpstr>Times New Roman</vt:lpstr>
      <vt:lpstr>Wingdings</vt:lpstr>
      <vt:lpstr>laddertodollar_am_12 PowerPlugs Templates for PowerPoint</vt:lpstr>
      <vt:lpstr>Questionable Consideration</vt:lpstr>
      <vt:lpstr>PowerPoint Presentation</vt:lpstr>
      <vt:lpstr>Illusory Promises</vt:lpstr>
      <vt:lpstr>Existing Duty</vt:lpstr>
      <vt:lpstr>Settlement of Liquidated Debts</vt:lpstr>
      <vt:lpstr>Settlement of Unliquidated Debts</vt:lpstr>
      <vt:lpstr>Release</vt:lpstr>
      <vt:lpstr>Composition of Creditors</vt:lpstr>
      <vt:lpstr>False Consideration</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Circumstantial Consideration</dc:title>
  <dc:creator>Preferred Customer</dc:creator>
  <cp:lastModifiedBy>Gabriela Marks-Cisneros</cp:lastModifiedBy>
  <cp:revision>28</cp:revision>
  <dcterms:created xsi:type="dcterms:W3CDTF">2013-04-15T03:25:37Z</dcterms:created>
  <dcterms:modified xsi:type="dcterms:W3CDTF">2017-06-06T15:29:49Z</dcterms:modified>
</cp:coreProperties>
</file>