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33" r:id="rId2"/>
  </p:sldMasterIdLst>
  <p:notesMasterIdLst>
    <p:notesMasterId r:id="rId11"/>
  </p:notesMasterIdLst>
  <p:sldIdLst>
    <p:sldId id="264" r:id="rId3"/>
    <p:sldId id="265" r:id="rId4"/>
    <p:sldId id="257" r:id="rId5"/>
    <p:sldId id="258" r:id="rId6"/>
    <p:sldId id="259" r:id="rId7"/>
    <p:sldId id="260" r:id="rId8"/>
    <p:sldId id="261" r:id="rId9"/>
    <p:sldId id="262" r:id="rId10"/>
  </p:sldIdLst>
  <p:sldSz cx="9144000" cy="6858000" type="screen4x3"/>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0F0282F-C85B-43D7-9047-E78F347969AC}" type="slidenum">
              <a:rPr lang="en-US" altLang="en-US"/>
              <a:pPr/>
              <a:t>‹#›</a:t>
            </a:fld>
            <a:endParaRPr lang="en-US" altLang="en-US"/>
          </a:p>
        </p:txBody>
      </p:sp>
    </p:spTree>
    <p:extLst>
      <p:ext uri="{BB962C8B-B14F-4D97-AF65-F5344CB8AC3E}">
        <p14:creationId xmlns:p14="http://schemas.microsoft.com/office/powerpoint/2010/main" val="312565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DA86818-E9FB-430E-86B3-ABD5F7EE3258}" type="slidenum">
              <a:rPr lang="en-US" altLang="en-US" sz="1200">
                <a:latin typeface="Arial" charset="0"/>
              </a:rPr>
              <a:pPr/>
              <a:t>3</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misunderstanding exists for parties of a contract, there is a good chance the contract is void or voidable.</a:t>
            </a:r>
          </a:p>
        </p:txBody>
      </p:sp>
    </p:spTree>
    <p:extLst>
      <p:ext uri="{BB962C8B-B14F-4D97-AF65-F5344CB8AC3E}">
        <p14:creationId xmlns:p14="http://schemas.microsoft.com/office/powerpoint/2010/main" val="296755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E5A96D4-96A3-4A14-A7F1-F0B6257F5DFF}" type="slidenum">
              <a:rPr lang="en-US" altLang="en-US" sz="1200">
                <a:latin typeface="Arial" charset="0"/>
              </a:rPr>
              <a:pPr/>
              <a:t>4</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Individuals who make false statements or conceal important information about a product or service will make the contract or agreement void or voidable.</a:t>
            </a:r>
          </a:p>
        </p:txBody>
      </p:sp>
    </p:spTree>
    <p:extLst>
      <p:ext uri="{BB962C8B-B14F-4D97-AF65-F5344CB8AC3E}">
        <p14:creationId xmlns:p14="http://schemas.microsoft.com/office/powerpoint/2010/main" val="4107317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4D0002CE-149B-41A4-8524-33B745D5469A}" type="slidenum">
              <a:rPr lang="en-US" altLang="en-US" sz="1200">
                <a:latin typeface="Arial" charset="0"/>
              </a:rPr>
              <a:pPr/>
              <a:t>5</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you misrepresent the miles on a used car, the contract to sell the car becomes voidable. When you misrepresent the value of your assets to obtain a loan for a home, the contract is voidable.</a:t>
            </a:r>
          </a:p>
        </p:txBody>
      </p:sp>
    </p:spTree>
    <p:extLst>
      <p:ext uri="{BB962C8B-B14F-4D97-AF65-F5344CB8AC3E}">
        <p14:creationId xmlns:p14="http://schemas.microsoft.com/office/powerpoint/2010/main" val="275538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483C27C-87AB-4083-8F97-16BF491FFBE0}" type="slidenum">
              <a:rPr lang="en-US" altLang="en-US" sz="1200">
                <a:latin typeface="Arial" charset="0"/>
              </a:rPr>
              <a:pPr/>
              <a:t>6</a:t>
            </a:fld>
            <a:endParaRPr lang="en-US" alt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Misrepresentation of the facts is harmful to the victim who relied on the statement.</a:t>
            </a:r>
          </a:p>
        </p:txBody>
      </p:sp>
    </p:spTree>
    <p:extLst>
      <p:ext uri="{BB962C8B-B14F-4D97-AF65-F5344CB8AC3E}">
        <p14:creationId xmlns:p14="http://schemas.microsoft.com/office/powerpoint/2010/main" val="40823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840A901-30E6-44BE-AF0A-AF3ECE65E219}" type="slidenum">
              <a:rPr lang="en-US" altLang="en-US" sz="1200">
                <a:latin typeface="Arial" charset="0"/>
              </a:rPr>
              <a:pPr/>
              <a:t>7</a:t>
            </a:fld>
            <a:endParaRPr lang="en-US" altLang="en-US" sz="12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Court settlements for fraud can include rescission of the contract, damages from the agreement, punitive damages, or a combination.</a:t>
            </a:r>
          </a:p>
        </p:txBody>
      </p:sp>
    </p:spTree>
    <p:extLst>
      <p:ext uri="{BB962C8B-B14F-4D97-AF65-F5344CB8AC3E}">
        <p14:creationId xmlns:p14="http://schemas.microsoft.com/office/powerpoint/2010/main" val="2237474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9413" y="161925"/>
            <a:ext cx="8455025" cy="1058863"/>
          </a:xfrm>
        </p:spPr>
        <p:txBody>
          <a:bodyPr/>
          <a:lstStyle>
            <a:lvl1pPr>
              <a:defRPr sz="4600">
                <a:solidFill>
                  <a:srgbClr val="3C6478"/>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06525" y="1217613"/>
            <a:ext cx="6400800" cy="611187"/>
          </a:xfrm>
        </p:spPr>
        <p:txBody>
          <a:bodyPr/>
          <a:lstStyle>
            <a:lvl1pPr marL="0" indent="0" algn="ctr">
              <a:buFontTx/>
              <a:buNone/>
              <a:defRPr sz="2400">
                <a:solidFill>
                  <a:srgbClr val="000000"/>
                </a:solidFill>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8400"/>
            <a:ext cx="2133600" cy="476250"/>
          </a:xfrm>
        </p:spPr>
        <p:txBody>
          <a:bodyPr/>
          <a:lstStyle>
            <a:lvl1pPr>
              <a:defRPr>
                <a:solidFill>
                  <a:srgbClr val="000000"/>
                </a:solidFill>
              </a:defRPr>
            </a:lvl1pPr>
          </a:lstStyle>
          <a:p>
            <a:fld id="{68713912-CE13-472F-99CF-1BD6F59C0578}" type="datetime1">
              <a:rPr lang="en-US" altLang="en-US"/>
              <a:pPr/>
              <a:t>6/6/2017</a:t>
            </a:fld>
            <a:endParaRPr lang="en-US" altLang="en-US"/>
          </a:p>
        </p:txBody>
      </p:sp>
      <p:sp>
        <p:nvSpPr>
          <p:cNvPr id="5" name="Rectangle 5"/>
          <p:cNvSpPr>
            <a:spLocks noGrp="1" noChangeArrowheads="1"/>
          </p:cNvSpPr>
          <p:nvPr>
            <p:ph type="ftr" sz="quarter" idx="11"/>
          </p:nvPr>
        </p:nvSpPr>
        <p:spPr>
          <a:xfrm>
            <a:off x="3124200" y="6248400"/>
            <a:ext cx="2895600" cy="476250"/>
          </a:xfrm>
        </p:spPr>
        <p:txBody>
          <a:bodyPr/>
          <a:lstStyle>
            <a:lvl1pPr>
              <a:defRPr>
                <a:solidFill>
                  <a:srgbClr val="000000"/>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6553200" y="6248400"/>
            <a:ext cx="2133600" cy="476250"/>
          </a:xfrm>
        </p:spPr>
        <p:txBody>
          <a:bodyPr/>
          <a:lstStyle>
            <a:lvl1pPr>
              <a:defRPr>
                <a:solidFill>
                  <a:srgbClr val="000000"/>
                </a:solidFill>
              </a:defRPr>
            </a:lvl1pPr>
          </a:lstStyle>
          <a:p>
            <a:fld id="{744E2C55-715E-4E38-A10F-F8E678B009B4}" type="slidenum">
              <a:rPr lang="en-US" altLang="en-US"/>
              <a:pPr/>
              <a:t>‹#›</a:t>
            </a:fld>
            <a:endParaRPr lang="en-US" altLang="en-US"/>
          </a:p>
        </p:txBody>
      </p:sp>
    </p:spTree>
    <p:extLst>
      <p:ext uri="{BB962C8B-B14F-4D97-AF65-F5344CB8AC3E}">
        <p14:creationId xmlns:p14="http://schemas.microsoft.com/office/powerpoint/2010/main" val="414631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085121C2-375C-4D36-A6BB-84E14C49DB8F}"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F65D299D-1233-4EC5-9D65-0929D1008BFC}" type="slidenum">
              <a:rPr lang="en-US" altLang="en-US"/>
              <a:pPr/>
              <a:t>‹#›</a:t>
            </a:fld>
            <a:endParaRPr lang="en-US" altLang="en-US"/>
          </a:p>
        </p:txBody>
      </p:sp>
    </p:spTree>
    <p:extLst>
      <p:ext uri="{BB962C8B-B14F-4D97-AF65-F5344CB8AC3E}">
        <p14:creationId xmlns:p14="http://schemas.microsoft.com/office/powerpoint/2010/main" val="252844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D4662E3A-812D-44E8-BDEA-170BA065A7F5}"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BF0F5E89-8CFA-446E-82F6-AEFEA87015AF}" type="slidenum">
              <a:rPr lang="en-US" altLang="en-US"/>
              <a:pPr/>
              <a:t>‹#›</a:t>
            </a:fld>
            <a:endParaRPr lang="en-US" altLang="en-US"/>
          </a:p>
        </p:txBody>
      </p:sp>
    </p:spTree>
    <p:extLst>
      <p:ext uri="{BB962C8B-B14F-4D97-AF65-F5344CB8AC3E}">
        <p14:creationId xmlns:p14="http://schemas.microsoft.com/office/powerpoint/2010/main" val="1295891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9413" y="161925"/>
            <a:ext cx="8455025" cy="1058863"/>
          </a:xfrm>
        </p:spPr>
        <p:txBody>
          <a:bodyPr/>
          <a:lstStyle>
            <a:lvl1pPr>
              <a:defRPr sz="4600">
                <a:solidFill>
                  <a:srgbClr val="3C6478"/>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06525" y="1217613"/>
            <a:ext cx="6400800" cy="611187"/>
          </a:xfrm>
        </p:spPr>
        <p:txBody>
          <a:bodyPr/>
          <a:lstStyle>
            <a:lvl1pPr marL="0" indent="0" algn="ctr">
              <a:buFontTx/>
              <a:buNone/>
              <a:defRPr sz="2400">
                <a:solidFill>
                  <a:srgbClr val="000000"/>
                </a:solidFill>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8400"/>
            <a:ext cx="2133600" cy="476250"/>
          </a:xfrm>
        </p:spPr>
        <p:txBody>
          <a:bodyPr/>
          <a:lstStyle>
            <a:lvl1pPr>
              <a:defRPr>
                <a:solidFill>
                  <a:srgbClr val="000000"/>
                </a:solidFill>
              </a:defRPr>
            </a:lvl1pPr>
          </a:lstStyle>
          <a:p>
            <a:fld id="{7203A620-8134-438B-AEE6-903C0DB91BFE}" type="datetime1">
              <a:rPr lang="en-US" altLang="en-US"/>
              <a:pPr/>
              <a:t>6/6/2017</a:t>
            </a:fld>
            <a:endParaRPr lang="en-US" altLang="en-US"/>
          </a:p>
        </p:txBody>
      </p:sp>
      <p:sp>
        <p:nvSpPr>
          <p:cNvPr id="5" name="Rectangle 5"/>
          <p:cNvSpPr>
            <a:spLocks noGrp="1" noChangeArrowheads="1"/>
          </p:cNvSpPr>
          <p:nvPr>
            <p:ph type="ftr" sz="quarter" idx="11"/>
          </p:nvPr>
        </p:nvSpPr>
        <p:spPr>
          <a:xfrm>
            <a:off x="3124200" y="6248400"/>
            <a:ext cx="2895600" cy="476250"/>
          </a:xfrm>
        </p:spPr>
        <p:txBody>
          <a:bodyPr/>
          <a:lstStyle>
            <a:lvl1pPr>
              <a:defRPr>
                <a:solidFill>
                  <a:srgbClr val="000000"/>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6553200" y="6248400"/>
            <a:ext cx="2133600" cy="476250"/>
          </a:xfrm>
        </p:spPr>
        <p:txBody>
          <a:bodyPr/>
          <a:lstStyle>
            <a:lvl1pPr>
              <a:defRPr>
                <a:solidFill>
                  <a:srgbClr val="000000"/>
                </a:solidFill>
              </a:defRPr>
            </a:lvl1pPr>
          </a:lstStyle>
          <a:p>
            <a:fld id="{9E3612B3-79A2-47C5-907D-16AB6D0CF391}" type="slidenum">
              <a:rPr lang="en-US" altLang="en-US"/>
              <a:pPr/>
              <a:t>‹#›</a:t>
            </a:fld>
            <a:endParaRPr lang="en-US" altLang="en-US"/>
          </a:p>
        </p:txBody>
      </p:sp>
    </p:spTree>
    <p:extLst>
      <p:ext uri="{BB962C8B-B14F-4D97-AF65-F5344CB8AC3E}">
        <p14:creationId xmlns:p14="http://schemas.microsoft.com/office/powerpoint/2010/main" val="2639043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F41003D3-17E1-433E-8B47-E86685D53CC1}"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C72E5EA0-2536-43B5-87E7-4BF03EB6DA1B}" type="slidenum">
              <a:rPr lang="en-US" altLang="en-US"/>
              <a:pPr/>
              <a:t>‹#›</a:t>
            </a:fld>
            <a:endParaRPr lang="en-US" altLang="en-US"/>
          </a:p>
        </p:txBody>
      </p:sp>
    </p:spTree>
    <p:extLst>
      <p:ext uri="{BB962C8B-B14F-4D97-AF65-F5344CB8AC3E}">
        <p14:creationId xmlns:p14="http://schemas.microsoft.com/office/powerpoint/2010/main" val="2452311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fld id="{E020F231-D26B-45C7-86D2-863071C2C020}"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EC45407C-2A1D-445F-B40C-A9DC1D82B804}" type="slidenum">
              <a:rPr lang="en-US" altLang="en-US"/>
              <a:pPr/>
              <a:t>‹#›</a:t>
            </a:fld>
            <a:endParaRPr lang="en-US" altLang="en-US"/>
          </a:p>
        </p:txBody>
      </p:sp>
    </p:spTree>
    <p:extLst>
      <p:ext uri="{BB962C8B-B14F-4D97-AF65-F5344CB8AC3E}">
        <p14:creationId xmlns:p14="http://schemas.microsoft.com/office/powerpoint/2010/main" val="1239708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fld id="{58491226-EA13-4139-B64C-A239E350D589}" type="datetime1">
              <a:rPr lang="en-US" altLang="en-US"/>
              <a:pPr/>
              <a:t>6/6/2017</a:t>
            </a:fld>
            <a:endParaRPr lang="en-US" alt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9"/>
          <p:cNvSpPr>
            <a:spLocks noGrp="1" noChangeArrowheads="1"/>
          </p:cNvSpPr>
          <p:nvPr>
            <p:ph type="sldNum" sz="quarter" idx="12"/>
          </p:nvPr>
        </p:nvSpPr>
        <p:spPr>
          <a:ln/>
        </p:spPr>
        <p:txBody>
          <a:bodyPr/>
          <a:lstStyle>
            <a:lvl1pPr>
              <a:defRPr/>
            </a:lvl1pPr>
          </a:lstStyle>
          <a:p>
            <a:fld id="{5DCA2088-6DE4-4906-A226-663C21725C6E}" type="slidenum">
              <a:rPr lang="en-US" altLang="en-US"/>
              <a:pPr/>
              <a:t>‹#›</a:t>
            </a:fld>
            <a:endParaRPr lang="en-US" altLang="en-US"/>
          </a:p>
        </p:txBody>
      </p:sp>
    </p:spTree>
    <p:extLst>
      <p:ext uri="{BB962C8B-B14F-4D97-AF65-F5344CB8AC3E}">
        <p14:creationId xmlns:p14="http://schemas.microsoft.com/office/powerpoint/2010/main" val="3093387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fld id="{4B3A90DE-ADD0-48C2-AFE9-A2F62DED56C9}" type="datetime1">
              <a:rPr lang="en-US" altLang="en-US"/>
              <a:pPr/>
              <a:t>6/6/2017</a:t>
            </a:fld>
            <a:endParaRPr lang="en-US" altLang="en-US"/>
          </a:p>
        </p:txBody>
      </p:sp>
      <p:sp>
        <p:nvSpPr>
          <p:cNvPr id="8"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9"/>
          <p:cNvSpPr>
            <a:spLocks noGrp="1" noChangeArrowheads="1"/>
          </p:cNvSpPr>
          <p:nvPr>
            <p:ph type="sldNum" sz="quarter" idx="12"/>
          </p:nvPr>
        </p:nvSpPr>
        <p:spPr>
          <a:ln/>
        </p:spPr>
        <p:txBody>
          <a:bodyPr/>
          <a:lstStyle>
            <a:lvl1pPr>
              <a:defRPr/>
            </a:lvl1pPr>
          </a:lstStyle>
          <a:p>
            <a:fld id="{6D5B0080-B119-4083-A71C-5B0AF0DD35BC}" type="slidenum">
              <a:rPr lang="en-US" altLang="en-US"/>
              <a:pPr/>
              <a:t>‹#›</a:t>
            </a:fld>
            <a:endParaRPr lang="en-US" altLang="en-US"/>
          </a:p>
        </p:txBody>
      </p:sp>
    </p:spTree>
    <p:extLst>
      <p:ext uri="{BB962C8B-B14F-4D97-AF65-F5344CB8AC3E}">
        <p14:creationId xmlns:p14="http://schemas.microsoft.com/office/powerpoint/2010/main" val="555227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fld id="{E14D1C00-2754-4538-B1B1-CAAE4CB45BC1}" type="datetime1">
              <a:rPr lang="en-US" altLang="en-US"/>
              <a:pPr/>
              <a:t>6/6/2017</a:t>
            </a:fld>
            <a:endParaRPr lang="en-US" altLang="en-US"/>
          </a:p>
        </p:txBody>
      </p:sp>
      <p:sp>
        <p:nvSpPr>
          <p:cNvPr id="4"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9"/>
          <p:cNvSpPr>
            <a:spLocks noGrp="1" noChangeArrowheads="1"/>
          </p:cNvSpPr>
          <p:nvPr>
            <p:ph type="sldNum" sz="quarter" idx="12"/>
          </p:nvPr>
        </p:nvSpPr>
        <p:spPr>
          <a:ln/>
        </p:spPr>
        <p:txBody>
          <a:bodyPr/>
          <a:lstStyle>
            <a:lvl1pPr>
              <a:defRPr/>
            </a:lvl1pPr>
          </a:lstStyle>
          <a:p>
            <a:fld id="{E804F190-3E16-41FC-97BD-6083789566E6}" type="slidenum">
              <a:rPr lang="en-US" altLang="en-US"/>
              <a:pPr/>
              <a:t>‹#›</a:t>
            </a:fld>
            <a:endParaRPr lang="en-US" altLang="en-US"/>
          </a:p>
        </p:txBody>
      </p:sp>
    </p:spTree>
    <p:extLst>
      <p:ext uri="{BB962C8B-B14F-4D97-AF65-F5344CB8AC3E}">
        <p14:creationId xmlns:p14="http://schemas.microsoft.com/office/powerpoint/2010/main" val="2772206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B8551C5B-09F7-4853-A5B7-E18AB740B992}" type="datetime1">
              <a:rPr lang="en-US" altLang="en-US"/>
              <a:pPr/>
              <a:t>6/6/2017</a:t>
            </a:fld>
            <a:endParaRPr lang="en-US" altLang="en-US"/>
          </a:p>
        </p:txBody>
      </p:sp>
      <p:sp>
        <p:nvSpPr>
          <p:cNvPr id="3"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9"/>
          <p:cNvSpPr>
            <a:spLocks noGrp="1" noChangeArrowheads="1"/>
          </p:cNvSpPr>
          <p:nvPr>
            <p:ph type="sldNum" sz="quarter" idx="12"/>
          </p:nvPr>
        </p:nvSpPr>
        <p:spPr>
          <a:ln/>
        </p:spPr>
        <p:txBody>
          <a:bodyPr/>
          <a:lstStyle>
            <a:lvl1pPr>
              <a:defRPr/>
            </a:lvl1pPr>
          </a:lstStyle>
          <a:p>
            <a:fld id="{B08FFEB2-D1D0-462E-9B04-428A6943A693}" type="slidenum">
              <a:rPr lang="en-US" altLang="en-US"/>
              <a:pPr/>
              <a:t>‹#›</a:t>
            </a:fld>
            <a:endParaRPr lang="en-US" altLang="en-US"/>
          </a:p>
        </p:txBody>
      </p:sp>
    </p:spTree>
    <p:extLst>
      <p:ext uri="{BB962C8B-B14F-4D97-AF65-F5344CB8AC3E}">
        <p14:creationId xmlns:p14="http://schemas.microsoft.com/office/powerpoint/2010/main" val="3957542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74F67425-8C04-431D-940A-6850C26D5735}" type="datetime1">
              <a:rPr lang="en-US" altLang="en-US"/>
              <a:pPr/>
              <a:t>6/6/2017</a:t>
            </a:fld>
            <a:endParaRPr lang="en-US" alt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9"/>
          <p:cNvSpPr>
            <a:spLocks noGrp="1" noChangeArrowheads="1"/>
          </p:cNvSpPr>
          <p:nvPr>
            <p:ph type="sldNum" sz="quarter" idx="12"/>
          </p:nvPr>
        </p:nvSpPr>
        <p:spPr>
          <a:ln/>
        </p:spPr>
        <p:txBody>
          <a:bodyPr/>
          <a:lstStyle>
            <a:lvl1pPr>
              <a:defRPr/>
            </a:lvl1pPr>
          </a:lstStyle>
          <a:p>
            <a:fld id="{3407146D-DE51-4C0E-99CE-82BD1A076F50}" type="slidenum">
              <a:rPr lang="en-US" altLang="en-US"/>
              <a:pPr/>
              <a:t>‹#›</a:t>
            </a:fld>
            <a:endParaRPr lang="en-US" altLang="en-US"/>
          </a:p>
        </p:txBody>
      </p:sp>
    </p:spTree>
    <p:extLst>
      <p:ext uri="{BB962C8B-B14F-4D97-AF65-F5344CB8AC3E}">
        <p14:creationId xmlns:p14="http://schemas.microsoft.com/office/powerpoint/2010/main" val="48759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D6B1E530-13C5-4B38-821F-50FD25981894}"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6A2D2B5F-3C11-475D-9344-50BFF16E8A47}" type="slidenum">
              <a:rPr lang="en-US" altLang="en-US"/>
              <a:pPr/>
              <a:t>‹#›</a:t>
            </a:fld>
            <a:endParaRPr lang="en-US" altLang="en-US"/>
          </a:p>
        </p:txBody>
      </p:sp>
    </p:spTree>
    <p:extLst>
      <p:ext uri="{BB962C8B-B14F-4D97-AF65-F5344CB8AC3E}">
        <p14:creationId xmlns:p14="http://schemas.microsoft.com/office/powerpoint/2010/main" val="3122852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2FB8468E-1533-45A8-8667-6D6448B7BEB0}" type="datetime1">
              <a:rPr lang="en-US" altLang="en-US"/>
              <a:pPr/>
              <a:t>6/6/2017</a:t>
            </a:fld>
            <a:endParaRPr lang="en-US" alt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9"/>
          <p:cNvSpPr>
            <a:spLocks noGrp="1" noChangeArrowheads="1"/>
          </p:cNvSpPr>
          <p:nvPr>
            <p:ph type="sldNum" sz="quarter" idx="12"/>
          </p:nvPr>
        </p:nvSpPr>
        <p:spPr>
          <a:ln/>
        </p:spPr>
        <p:txBody>
          <a:bodyPr/>
          <a:lstStyle>
            <a:lvl1pPr>
              <a:defRPr/>
            </a:lvl1pPr>
          </a:lstStyle>
          <a:p>
            <a:fld id="{50123DAC-941D-43F5-AC22-A5B6F12F2F1C}" type="slidenum">
              <a:rPr lang="en-US" altLang="en-US"/>
              <a:pPr/>
              <a:t>‹#›</a:t>
            </a:fld>
            <a:endParaRPr lang="en-US" altLang="en-US"/>
          </a:p>
        </p:txBody>
      </p:sp>
    </p:spTree>
    <p:extLst>
      <p:ext uri="{BB962C8B-B14F-4D97-AF65-F5344CB8AC3E}">
        <p14:creationId xmlns:p14="http://schemas.microsoft.com/office/powerpoint/2010/main" val="3588925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9B3496A6-46F7-426F-A55F-612B5F3C4048}"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4A4616B0-7136-4626-ACD8-E981FABA0C94}" type="slidenum">
              <a:rPr lang="en-US" altLang="en-US"/>
              <a:pPr/>
              <a:t>‹#›</a:t>
            </a:fld>
            <a:endParaRPr lang="en-US" altLang="en-US"/>
          </a:p>
        </p:txBody>
      </p:sp>
    </p:spTree>
    <p:extLst>
      <p:ext uri="{BB962C8B-B14F-4D97-AF65-F5344CB8AC3E}">
        <p14:creationId xmlns:p14="http://schemas.microsoft.com/office/powerpoint/2010/main" val="3570616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9710D029-DE4B-4DA8-8DCB-6526F8BA9596}"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5F66E23D-6EA8-48B1-A1AD-FDDEE7EDD5AA}" type="slidenum">
              <a:rPr lang="en-US" altLang="en-US"/>
              <a:pPr/>
              <a:t>‹#›</a:t>
            </a:fld>
            <a:endParaRPr lang="en-US" altLang="en-US"/>
          </a:p>
        </p:txBody>
      </p:sp>
    </p:spTree>
    <p:extLst>
      <p:ext uri="{BB962C8B-B14F-4D97-AF65-F5344CB8AC3E}">
        <p14:creationId xmlns:p14="http://schemas.microsoft.com/office/powerpoint/2010/main" val="94293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fld id="{5B889D10-07EE-4DA1-87F0-2FDAF0DF763F}" type="datetime1">
              <a:rPr lang="en-US" altLang="en-US"/>
              <a:pPr/>
              <a:t>6/6/2017</a:t>
            </a:fld>
            <a:endParaRPr lang="en-US" altLang="en-US"/>
          </a:p>
        </p:txBody>
      </p:sp>
      <p:sp>
        <p:nvSpPr>
          <p:cNvPr id="5"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9"/>
          <p:cNvSpPr>
            <a:spLocks noGrp="1" noChangeArrowheads="1"/>
          </p:cNvSpPr>
          <p:nvPr>
            <p:ph type="sldNum" sz="quarter" idx="12"/>
          </p:nvPr>
        </p:nvSpPr>
        <p:spPr>
          <a:ln/>
        </p:spPr>
        <p:txBody>
          <a:bodyPr/>
          <a:lstStyle>
            <a:lvl1pPr>
              <a:defRPr/>
            </a:lvl1pPr>
          </a:lstStyle>
          <a:p>
            <a:fld id="{D2BE8A1C-F6D8-4510-A2FD-2DE2E65288B0}" type="slidenum">
              <a:rPr lang="en-US" altLang="en-US"/>
              <a:pPr/>
              <a:t>‹#›</a:t>
            </a:fld>
            <a:endParaRPr lang="en-US" altLang="en-US"/>
          </a:p>
        </p:txBody>
      </p:sp>
    </p:spTree>
    <p:extLst>
      <p:ext uri="{BB962C8B-B14F-4D97-AF65-F5344CB8AC3E}">
        <p14:creationId xmlns:p14="http://schemas.microsoft.com/office/powerpoint/2010/main" val="28389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fld id="{D076239D-6F1F-4288-BAEA-9B6B0BF0F773}" type="datetime1">
              <a:rPr lang="en-US" altLang="en-US"/>
              <a:pPr/>
              <a:t>6/6/2017</a:t>
            </a:fld>
            <a:endParaRPr lang="en-US" alt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9"/>
          <p:cNvSpPr>
            <a:spLocks noGrp="1" noChangeArrowheads="1"/>
          </p:cNvSpPr>
          <p:nvPr>
            <p:ph type="sldNum" sz="quarter" idx="12"/>
          </p:nvPr>
        </p:nvSpPr>
        <p:spPr>
          <a:ln/>
        </p:spPr>
        <p:txBody>
          <a:bodyPr/>
          <a:lstStyle>
            <a:lvl1pPr>
              <a:defRPr/>
            </a:lvl1pPr>
          </a:lstStyle>
          <a:p>
            <a:fld id="{D8CA70FC-7144-48FF-B272-9A6A5BB4148A}" type="slidenum">
              <a:rPr lang="en-US" altLang="en-US"/>
              <a:pPr/>
              <a:t>‹#›</a:t>
            </a:fld>
            <a:endParaRPr lang="en-US" altLang="en-US"/>
          </a:p>
        </p:txBody>
      </p:sp>
    </p:spTree>
    <p:extLst>
      <p:ext uri="{BB962C8B-B14F-4D97-AF65-F5344CB8AC3E}">
        <p14:creationId xmlns:p14="http://schemas.microsoft.com/office/powerpoint/2010/main" val="119763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fld id="{48322D13-6891-4757-96BF-74164C25BEDC}" type="datetime1">
              <a:rPr lang="en-US" altLang="en-US"/>
              <a:pPr/>
              <a:t>6/6/2017</a:t>
            </a:fld>
            <a:endParaRPr lang="en-US" altLang="en-US"/>
          </a:p>
        </p:txBody>
      </p:sp>
      <p:sp>
        <p:nvSpPr>
          <p:cNvPr id="8"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9"/>
          <p:cNvSpPr>
            <a:spLocks noGrp="1" noChangeArrowheads="1"/>
          </p:cNvSpPr>
          <p:nvPr>
            <p:ph type="sldNum" sz="quarter" idx="12"/>
          </p:nvPr>
        </p:nvSpPr>
        <p:spPr>
          <a:ln/>
        </p:spPr>
        <p:txBody>
          <a:bodyPr/>
          <a:lstStyle>
            <a:lvl1pPr>
              <a:defRPr/>
            </a:lvl1pPr>
          </a:lstStyle>
          <a:p>
            <a:fld id="{2AB26982-CB4E-4B3C-A7A1-F680FF91E71D}" type="slidenum">
              <a:rPr lang="en-US" altLang="en-US"/>
              <a:pPr/>
              <a:t>‹#›</a:t>
            </a:fld>
            <a:endParaRPr lang="en-US" altLang="en-US"/>
          </a:p>
        </p:txBody>
      </p:sp>
    </p:spTree>
    <p:extLst>
      <p:ext uri="{BB962C8B-B14F-4D97-AF65-F5344CB8AC3E}">
        <p14:creationId xmlns:p14="http://schemas.microsoft.com/office/powerpoint/2010/main" val="73706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fld id="{646D14BC-1C61-41C8-8DDA-62C5FCE3865D}" type="datetime1">
              <a:rPr lang="en-US" altLang="en-US"/>
              <a:pPr/>
              <a:t>6/6/2017</a:t>
            </a:fld>
            <a:endParaRPr lang="en-US" altLang="en-US"/>
          </a:p>
        </p:txBody>
      </p:sp>
      <p:sp>
        <p:nvSpPr>
          <p:cNvPr id="4"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9"/>
          <p:cNvSpPr>
            <a:spLocks noGrp="1" noChangeArrowheads="1"/>
          </p:cNvSpPr>
          <p:nvPr>
            <p:ph type="sldNum" sz="quarter" idx="12"/>
          </p:nvPr>
        </p:nvSpPr>
        <p:spPr>
          <a:ln/>
        </p:spPr>
        <p:txBody>
          <a:bodyPr/>
          <a:lstStyle>
            <a:lvl1pPr>
              <a:defRPr/>
            </a:lvl1pPr>
          </a:lstStyle>
          <a:p>
            <a:fld id="{4FF81390-8C02-4707-94C7-AA21BA9A2B63}" type="slidenum">
              <a:rPr lang="en-US" altLang="en-US"/>
              <a:pPr/>
              <a:t>‹#›</a:t>
            </a:fld>
            <a:endParaRPr lang="en-US" altLang="en-US"/>
          </a:p>
        </p:txBody>
      </p:sp>
    </p:spTree>
    <p:extLst>
      <p:ext uri="{BB962C8B-B14F-4D97-AF65-F5344CB8AC3E}">
        <p14:creationId xmlns:p14="http://schemas.microsoft.com/office/powerpoint/2010/main" val="132387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CDA6DAF2-AEB3-4BE1-9497-3B284C66E4FE}" type="datetime1">
              <a:rPr lang="en-US" altLang="en-US"/>
              <a:pPr/>
              <a:t>6/6/2017</a:t>
            </a:fld>
            <a:endParaRPr lang="en-US" altLang="en-US"/>
          </a:p>
        </p:txBody>
      </p:sp>
      <p:sp>
        <p:nvSpPr>
          <p:cNvPr id="3"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9"/>
          <p:cNvSpPr>
            <a:spLocks noGrp="1" noChangeArrowheads="1"/>
          </p:cNvSpPr>
          <p:nvPr>
            <p:ph type="sldNum" sz="quarter" idx="12"/>
          </p:nvPr>
        </p:nvSpPr>
        <p:spPr>
          <a:ln/>
        </p:spPr>
        <p:txBody>
          <a:bodyPr/>
          <a:lstStyle>
            <a:lvl1pPr>
              <a:defRPr/>
            </a:lvl1pPr>
          </a:lstStyle>
          <a:p>
            <a:fld id="{2BDD05FE-4F0D-41C4-A920-43CECBC89E4D}" type="slidenum">
              <a:rPr lang="en-US" altLang="en-US"/>
              <a:pPr/>
              <a:t>‹#›</a:t>
            </a:fld>
            <a:endParaRPr lang="en-US" altLang="en-US"/>
          </a:p>
        </p:txBody>
      </p:sp>
    </p:spTree>
    <p:extLst>
      <p:ext uri="{BB962C8B-B14F-4D97-AF65-F5344CB8AC3E}">
        <p14:creationId xmlns:p14="http://schemas.microsoft.com/office/powerpoint/2010/main" val="346878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EA427A4F-9479-4592-A87D-BEE0EDE3F080}" type="datetime1">
              <a:rPr lang="en-US" altLang="en-US"/>
              <a:pPr/>
              <a:t>6/6/2017</a:t>
            </a:fld>
            <a:endParaRPr lang="en-US" alt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9"/>
          <p:cNvSpPr>
            <a:spLocks noGrp="1" noChangeArrowheads="1"/>
          </p:cNvSpPr>
          <p:nvPr>
            <p:ph type="sldNum" sz="quarter" idx="12"/>
          </p:nvPr>
        </p:nvSpPr>
        <p:spPr>
          <a:ln/>
        </p:spPr>
        <p:txBody>
          <a:bodyPr/>
          <a:lstStyle>
            <a:lvl1pPr>
              <a:defRPr/>
            </a:lvl1pPr>
          </a:lstStyle>
          <a:p>
            <a:fld id="{691001EA-DC4E-414B-80C5-FCB64802FADB}" type="slidenum">
              <a:rPr lang="en-US" altLang="en-US"/>
              <a:pPr/>
              <a:t>‹#›</a:t>
            </a:fld>
            <a:endParaRPr lang="en-US" altLang="en-US"/>
          </a:p>
        </p:txBody>
      </p:sp>
    </p:spTree>
    <p:extLst>
      <p:ext uri="{BB962C8B-B14F-4D97-AF65-F5344CB8AC3E}">
        <p14:creationId xmlns:p14="http://schemas.microsoft.com/office/powerpoint/2010/main" val="286875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2964B168-8F47-46E8-8D32-54CDE918744D}" type="datetime1">
              <a:rPr lang="en-US" altLang="en-US"/>
              <a:pPr/>
              <a:t>6/6/2017</a:t>
            </a:fld>
            <a:endParaRPr lang="en-US" altLang="en-US"/>
          </a:p>
        </p:txBody>
      </p:sp>
      <p:sp>
        <p:nvSpPr>
          <p:cNvPr id="6" name="Rectangle 8"/>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9"/>
          <p:cNvSpPr>
            <a:spLocks noGrp="1" noChangeArrowheads="1"/>
          </p:cNvSpPr>
          <p:nvPr>
            <p:ph type="sldNum" sz="quarter" idx="12"/>
          </p:nvPr>
        </p:nvSpPr>
        <p:spPr>
          <a:ln/>
        </p:spPr>
        <p:txBody>
          <a:bodyPr/>
          <a:lstStyle>
            <a:lvl1pPr>
              <a:defRPr/>
            </a:lvl1pPr>
          </a:lstStyle>
          <a:p>
            <a:fld id="{A880F275-050D-4EB7-A723-56F0A2AD60E2}" type="slidenum">
              <a:rPr lang="en-US" altLang="en-US"/>
              <a:pPr/>
              <a:t>‹#›</a:t>
            </a:fld>
            <a:endParaRPr lang="en-US" altLang="en-US"/>
          </a:p>
        </p:txBody>
      </p:sp>
    </p:spTree>
    <p:extLst>
      <p:ext uri="{BB962C8B-B14F-4D97-AF65-F5344CB8AC3E}">
        <p14:creationId xmlns:p14="http://schemas.microsoft.com/office/powerpoint/2010/main" val="81292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Grp="1" noChangeArrowheads="1"/>
          </p:cNvSpPr>
          <p:nvPr>
            <p:ph type="dt" sz="half" idx="2"/>
          </p:nvPr>
        </p:nvSpPr>
        <p:spPr bwMode="auto">
          <a:xfrm>
            <a:off x="457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E5E4EEB-AD14-4F22-BD82-8F4A9707AF48}" type="datetime1">
              <a:rPr lang="en-US" altLang="en-US"/>
              <a:pPr/>
              <a:t>6/6/2017</a:t>
            </a:fld>
            <a:endParaRPr lang="en-US" altLang="en-US"/>
          </a:p>
        </p:txBody>
      </p:sp>
      <p:sp>
        <p:nvSpPr>
          <p:cNvPr id="1032" name="Rectangle 8"/>
          <p:cNvSpPr>
            <a:spLocks noGrp="1" noChangeArrowheads="1"/>
          </p:cNvSpPr>
          <p:nvPr>
            <p:ph type="ftr" sz="quarter" idx="3"/>
          </p:nvPr>
        </p:nvSpPr>
        <p:spPr bwMode="auto">
          <a:xfrm>
            <a:off x="3124200" y="6324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en-US"/>
              <a:t>Copyright © Texas Education Agency, 2013. All rights reserved.</a:t>
            </a:r>
          </a:p>
        </p:txBody>
      </p:sp>
      <p:sp>
        <p:nvSpPr>
          <p:cNvPr id="1033" name="Rectangle 9"/>
          <p:cNvSpPr>
            <a:spLocks noGrp="1" noChangeArrowheads="1"/>
          </p:cNvSpPr>
          <p:nvPr>
            <p:ph type="sldNum" sz="quarter" idx="4"/>
          </p:nvPr>
        </p:nvSpPr>
        <p:spPr bwMode="auto">
          <a:xfrm>
            <a:off x="6553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6547FD-02F3-4CC4-8E07-81342364D4F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959"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hdr="0" dt="0"/>
  <p:txStyles>
    <p:titleStyle>
      <a:lvl1pPr algn="ctr" rtl="0" eaLnBrk="0" fontAlgn="base" hangingPunct="0">
        <a:spcBef>
          <a:spcPct val="0"/>
        </a:spcBef>
        <a:spcAft>
          <a:spcPct val="0"/>
        </a:spcAft>
        <a:defRPr sz="4000" b="1">
          <a:solidFill>
            <a:schemeClr val="tx2"/>
          </a:solidFill>
          <a:latin typeface="+mj-lt"/>
          <a:ea typeface="ＭＳ Ｐゴシック" pitchFamily="-105" charset="-128"/>
          <a:cs typeface="+mj-cs"/>
        </a:defRPr>
      </a:lvl1pPr>
      <a:lvl2pPr algn="ctr" rtl="0" eaLnBrk="0" fontAlgn="base" hangingPunct="0">
        <a:spcBef>
          <a:spcPct val="0"/>
        </a:spcBef>
        <a:spcAft>
          <a:spcPct val="0"/>
        </a:spcAft>
        <a:defRPr sz="4000" b="1">
          <a:solidFill>
            <a:schemeClr val="tx2"/>
          </a:solidFill>
          <a:latin typeface="Arial" charset="0"/>
          <a:ea typeface="ＭＳ Ｐゴシック" pitchFamily="-105" charset="-128"/>
        </a:defRPr>
      </a:lvl2pPr>
      <a:lvl3pPr algn="ctr" rtl="0" eaLnBrk="0" fontAlgn="base" hangingPunct="0">
        <a:spcBef>
          <a:spcPct val="0"/>
        </a:spcBef>
        <a:spcAft>
          <a:spcPct val="0"/>
        </a:spcAft>
        <a:defRPr sz="4000" b="1">
          <a:solidFill>
            <a:schemeClr val="tx2"/>
          </a:solidFill>
          <a:latin typeface="Arial" charset="0"/>
          <a:ea typeface="ＭＳ Ｐゴシック" pitchFamily="-105" charset="-128"/>
        </a:defRPr>
      </a:lvl3pPr>
      <a:lvl4pPr algn="ctr" rtl="0" eaLnBrk="0" fontAlgn="base" hangingPunct="0">
        <a:spcBef>
          <a:spcPct val="0"/>
        </a:spcBef>
        <a:spcAft>
          <a:spcPct val="0"/>
        </a:spcAft>
        <a:defRPr sz="4000" b="1">
          <a:solidFill>
            <a:schemeClr val="tx2"/>
          </a:solidFill>
          <a:latin typeface="Arial" charset="0"/>
          <a:ea typeface="ＭＳ Ｐゴシック" pitchFamily="-105" charset="-128"/>
        </a:defRPr>
      </a:lvl4pPr>
      <a:lvl5pPr algn="ctr" rtl="0" eaLnBrk="0" fontAlgn="base" hangingPunct="0">
        <a:spcBef>
          <a:spcPct val="0"/>
        </a:spcBef>
        <a:spcAft>
          <a:spcPct val="0"/>
        </a:spcAft>
        <a:defRPr sz="4000" b="1">
          <a:solidFill>
            <a:schemeClr val="tx2"/>
          </a:solidFill>
          <a:latin typeface="Arial" charset="0"/>
          <a:ea typeface="ＭＳ Ｐゴシック" pitchFamily="-105" charset="-128"/>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Grp="1" noChangeArrowheads="1"/>
          </p:cNvSpPr>
          <p:nvPr>
            <p:ph type="dt" sz="half" idx="2"/>
          </p:nvPr>
        </p:nvSpPr>
        <p:spPr bwMode="auto">
          <a:xfrm>
            <a:off x="457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latin typeface="Arial" charset="0"/>
              </a:defRPr>
            </a:lvl1pPr>
          </a:lstStyle>
          <a:p>
            <a:fld id="{629E817E-A25D-4167-994D-5553B6B955C7}" type="datetime1">
              <a:rPr lang="en-US" altLang="en-US"/>
              <a:pPr/>
              <a:t>6/6/2017</a:t>
            </a:fld>
            <a:endParaRPr lang="en-US" altLang="en-US"/>
          </a:p>
        </p:txBody>
      </p:sp>
      <p:sp>
        <p:nvSpPr>
          <p:cNvPr id="1032" name="Rectangle 8"/>
          <p:cNvSpPr>
            <a:spLocks noGrp="1" noChangeArrowheads="1"/>
          </p:cNvSpPr>
          <p:nvPr>
            <p:ph type="ftr" sz="quarter" idx="3"/>
          </p:nvPr>
        </p:nvSpPr>
        <p:spPr bwMode="auto">
          <a:xfrm>
            <a:off x="3124200" y="6324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Arial" charset="0"/>
              </a:defRPr>
            </a:lvl1pPr>
          </a:lstStyle>
          <a:p>
            <a:r>
              <a:rPr lang="en-US" altLang="en-US"/>
              <a:t>Copyright © Texas Education Agency, 2013. All rights reserved.</a:t>
            </a:r>
          </a:p>
        </p:txBody>
      </p:sp>
      <p:sp>
        <p:nvSpPr>
          <p:cNvPr id="1033" name="Rectangle 9"/>
          <p:cNvSpPr>
            <a:spLocks noGrp="1" noChangeArrowheads="1"/>
          </p:cNvSpPr>
          <p:nvPr>
            <p:ph type="sldNum" sz="quarter" idx="4"/>
          </p:nvPr>
        </p:nvSpPr>
        <p:spPr bwMode="auto">
          <a:xfrm>
            <a:off x="6553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latin typeface="Arial" charset="0"/>
              </a:defRPr>
            </a:lvl1pPr>
          </a:lstStyle>
          <a:p>
            <a:fld id="{EB0D7FCF-A048-405E-9FF9-96B1B61111C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960"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hf hdr="0" dt="0"/>
  <p:txStyles>
    <p:titleStyle>
      <a:lvl1pPr algn="ctr" rtl="0" eaLnBrk="0" fontAlgn="base" hangingPunct="0">
        <a:spcBef>
          <a:spcPct val="0"/>
        </a:spcBef>
        <a:spcAft>
          <a:spcPct val="0"/>
        </a:spcAft>
        <a:defRPr sz="4000" b="1">
          <a:solidFill>
            <a:schemeClr val="tx2"/>
          </a:solidFill>
          <a:latin typeface="+mj-lt"/>
          <a:ea typeface="ＭＳ Ｐゴシック" pitchFamily="-105" charset="-128"/>
          <a:cs typeface="+mj-cs"/>
        </a:defRPr>
      </a:lvl1pPr>
      <a:lvl2pPr algn="ctr" rtl="0" eaLnBrk="0" fontAlgn="base" hangingPunct="0">
        <a:spcBef>
          <a:spcPct val="0"/>
        </a:spcBef>
        <a:spcAft>
          <a:spcPct val="0"/>
        </a:spcAft>
        <a:defRPr sz="4000" b="1">
          <a:solidFill>
            <a:schemeClr val="tx2"/>
          </a:solidFill>
          <a:latin typeface="Arial" charset="0"/>
          <a:ea typeface="ＭＳ Ｐゴシック" pitchFamily="-105" charset="-128"/>
        </a:defRPr>
      </a:lvl2pPr>
      <a:lvl3pPr algn="ctr" rtl="0" eaLnBrk="0" fontAlgn="base" hangingPunct="0">
        <a:spcBef>
          <a:spcPct val="0"/>
        </a:spcBef>
        <a:spcAft>
          <a:spcPct val="0"/>
        </a:spcAft>
        <a:defRPr sz="4000" b="1">
          <a:solidFill>
            <a:schemeClr val="tx2"/>
          </a:solidFill>
          <a:latin typeface="Arial" charset="0"/>
          <a:ea typeface="ＭＳ Ｐゴシック" pitchFamily="-105" charset="-128"/>
        </a:defRPr>
      </a:lvl3pPr>
      <a:lvl4pPr algn="ctr" rtl="0" eaLnBrk="0" fontAlgn="base" hangingPunct="0">
        <a:spcBef>
          <a:spcPct val="0"/>
        </a:spcBef>
        <a:spcAft>
          <a:spcPct val="0"/>
        </a:spcAft>
        <a:defRPr sz="4000" b="1">
          <a:solidFill>
            <a:schemeClr val="tx2"/>
          </a:solidFill>
          <a:latin typeface="Arial" charset="0"/>
          <a:ea typeface="ＭＳ Ｐゴシック" pitchFamily="-105" charset="-128"/>
        </a:defRPr>
      </a:lvl4pPr>
      <a:lvl5pPr algn="ctr" rtl="0" eaLnBrk="0" fontAlgn="base" hangingPunct="0">
        <a:spcBef>
          <a:spcPct val="0"/>
        </a:spcBef>
        <a:spcAft>
          <a:spcPct val="0"/>
        </a:spcAft>
        <a:defRPr sz="4000" b="1">
          <a:solidFill>
            <a:schemeClr val="tx2"/>
          </a:solidFill>
          <a:latin typeface="Arial" charset="0"/>
          <a:ea typeface="ＭＳ Ｐゴシック" pitchFamily="-105" charset="-128"/>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381000" y="381000"/>
            <a:ext cx="8455025" cy="1058863"/>
          </a:xfrm>
        </p:spPr>
        <p:txBody>
          <a:bodyPr/>
          <a:lstStyle/>
          <a:p>
            <a:pPr eaLnBrk="1" hangingPunct="1"/>
            <a:r>
              <a:rPr lang="en-US" altLang="en-US" smtClean="0">
                <a:latin typeface="Calibri" pitchFamily="-105" charset="0"/>
              </a:rPr>
              <a:t>Mistakes, Misrepresentation, and Fraud</a:t>
            </a:r>
          </a:p>
        </p:txBody>
      </p:sp>
      <p:sp>
        <p:nvSpPr>
          <p:cNvPr id="26627" name="Footer Placeholder 4"/>
          <p:cNvSpPr>
            <a:spLocks noGrp="1"/>
          </p:cNvSpPr>
          <p:nvPr>
            <p:ph type="ftr" sz="quarter" idx="11"/>
          </p:nvPr>
        </p:nvSpPr>
        <p:spPr>
          <a:xfrm>
            <a:off x="1905000" y="6248400"/>
            <a:ext cx="5257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xfrm>
            <a:off x="1676400" y="6324600"/>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76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182B08E-8467-4EA8-8605-762A3D651C75}" type="slidenum">
              <a:rPr lang="en-US" altLang="en-US" sz="1400"/>
              <a:pPr/>
              <a:t>2</a:t>
            </a:fld>
            <a:endParaRPr lang="en-US" altLang="en-US" sz="1400"/>
          </a:p>
        </p:txBody>
      </p:sp>
      <p:sp>
        <p:nvSpPr>
          <p:cNvPr id="27652" name="Rectangle 1"/>
          <p:cNvSpPr>
            <a:spLocks noGrp="1" noChangeArrowheads="1"/>
          </p:cNvSpPr>
          <p:nvPr>
            <p:ph idx="1"/>
          </p:nvPr>
        </p:nvSpPr>
        <p:spPr>
          <a:xfrm>
            <a:off x="457200" y="1862138"/>
            <a:ext cx="8229600" cy="3968750"/>
          </a:xfrm>
        </p:spPr>
        <p:txBody>
          <a:bodyPr anchor="ctr">
            <a:spAutoFit/>
          </a:bodyPr>
          <a:lstStyle/>
          <a:p>
            <a:pPr marL="0" indent="0" eaLnBrk="1" hangingPunct="1">
              <a:spcBef>
                <a:spcPct val="0"/>
              </a:spcBef>
              <a:buFontTx/>
              <a:buNone/>
            </a:pPr>
            <a:r>
              <a:rPr lang="en-US" altLang="en-US" sz="1200" i="1" smtClean="0">
                <a:latin typeface="Calibri" pitchFamily="-105" charset="0"/>
              </a:rPr>
              <a:t> Copyright and Terms of Service</a:t>
            </a:r>
          </a:p>
          <a:p>
            <a:pPr marL="0" indent="0" eaLnBrk="1" hangingPunct="1">
              <a:spcBef>
                <a:spcPct val="0"/>
              </a:spcBef>
              <a:buFontTx/>
              <a:buNone/>
            </a:pPr>
            <a:endParaRPr lang="en-US" altLang="en-US" sz="1800" smtClean="0">
              <a:latin typeface="Calibri" pitchFamily="-105" charset="0"/>
            </a:endParaRPr>
          </a:p>
          <a:p>
            <a:pPr marL="0" indent="0">
              <a:spcBef>
                <a:spcPct val="0"/>
              </a:spcBef>
              <a:buFontTx/>
              <a:buNone/>
            </a:pPr>
            <a:r>
              <a:rPr lang="en-US" altLang="en-US" sz="1200" i="1" smtClean="0">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mtClean="0">
              <a:latin typeface="Calibri" pitchFamily="-105" charset="0"/>
            </a:endParaRPr>
          </a:p>
          <a:p>
            <a:pPr marL="0" indent="0">
              <a:spcBef>
                <a:spcPct val="0"/>
              </a:spcBef>
              <a:buFontTx/>
              <a:buAutoNum type="arabicParenR"/>
            </a:pPr>
            <a:r>
              <a:rPr lang="en-US" altLang="en-US" sz="1200" i="1" smtClean="0">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pPr marL="0" indent="0">
              <a:spcBef>
                <a:spcPct val="0"/>
              </a:spcBef>
              <a:buFontTx/>
              <a:buNone/>
            </a:pPr>
            <a:endParaRPr lang="en-US" altLang="en-US" sz="1800" smtClean="0">
              <a:latin typeface="Calibri" pitchFamily="-105" charset="0"/>
            </a:endParaRPr>
          </a:p>
          <a:p>
            <a:pPr marL="0" indent="0">
              <a:spcBef>
                <a:spcPct val="0"/>
              </a:spcBef>
              <a:buFontTx/>
              <a:buNone/>
            </a:pPr>
            <a:r>
              <a:rPr lang="en-US" altLang="en-US" sz="1200" i="1" smtClean="0">
                <a:latin typeface="Calibri" pitchFamily="-105" charset="0"/>
              </a:rPr>
              <a:t>2) Residents of the state of Texas may reproduce and use copies of the Materials and Related Materials for individual personal use only without obtaining written permission of the Texas Education Agency;</a:t>
            </a:r>
          </a:p>
          <a:p>
            <a:pPr marL="0" indent="0">
              <a:spcBef>
                <a:spcPct val="0"/>
              </a:spcBef>
              <a:buFontTx/>
              <a:buNone/>
            </a:pPr>
            <a:endParaRPr lang="en-US" altLang="en-US" sz="1800" smtClean="0">
              <a:latin typeface="Calibri" pitchFamily="-105" charset="0"/>
            </a:endParaRPr>
          </a:p>
          <a:p>
            <a:pPr marL="0" indent="0">
              <a:spcBef>
                <a:spcPct val="0"/>
              </a:spcBef>
              <a:buFontTx/>
              <a:buNone/>
            </a:pPr>
            <a:r>
              <a:rPr lang="en-US" altLang="en-US" sz="1200" i="1" smtClean="0">
                <a:latin typeface="Calibri" pitchFamily="-105" charset="0"/>
              </a:rPr>
              <a:t>3) Any portion reproduced must be reproduced in its entirety and remain unedited, unaltered and unchanged in any way;</a:t>
            </a:r>
          </a:p>
          <a:p>
            <a:pPr marL="0" indent="0">
              <a:spcBef>
                <a:spcPct val="0"/>
              </a:spcBef>
              <a:buFontTx/>
              <a:buNone/>
            </a:pPr>
            <a:endParaRPr lang="en-US" altLang="en-US" sz="1800" smtClean="0">
              <a:latin typeface="Calibri" pitchFamily="-105" charset="0"/>
            </a:endParaRPr>
          </a:p>
          <a:p>
            <a:pPr marL="0" indent="0">
              <a:spcBef>
                <a:spcPct val="0"/>
              </a:spcBef>
              <a:buFontTx/>
              <a:buNone/>
            </a:pPr>
            <a:r>
              <a:rPr lang="en-US" altLang="en-US" sz="1200" i="1" smtClean="0">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mtClean="0">
              <a:latin typeface="Calibri" pitchFamily="-105" charset="0"/>
            </a:endParaRPr>
          </a:p>
          <a:p>
            <a:pPr marL="0" indent="0">
              <a:spcBef>
                <a:spcPct val="0"/>
              </a:spcBef>
              <a:buFontTx/>
              <a:buNone/>
            </a:pPr>
            <a:r>
              <a:rPr lang="en-US" altLang="en-US" sz="1200" i="1" smtClean="0">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smtClean="0">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6705600" cy="1143000"/>
          </a:xfrm>
        </p:spPr>
        <p:txBody>
          <a:bodyPr>
            <a:normAutofit fontScale="90000"/>
          </a:bodyPr>
          <a:lstStyle/>
          <a:p>
            <a:pPr eaLnBrk="1" hangingPunct="1">
              <a:defRPr/>
            </a:pPr>
            <a:r>
              <a:rPr lang="en-US" sz="5400" dirty="0" smtClean="0">
                <a:latin typeface="Calibri"/>
                <a:ea typeface="+mj-ea"/>
                <a:cs typeface="Calibri"/>
              </a:rPr>
              <a:t>Types of Contractual Mistakes</a:t>
            </a:r>
          </a:p>
        </p:txBody>
      </p:sp>
      <p:sp>
        <p:nvSpPr>
          <p:cNvPr id="6147" name="Rectangle 3"/>
          <p:cNvSpPr>
            <a:spLocks noGrp="1" noChangeArrowheads="1"/>
          </p:cNvSpPr>
          <p:nvPr>
            <p:ph idx="1"/>
          </p:nvPr>
        </p:nvSpPr>
        <p:spPr>
          <a:xfrm>
            <a:off x="457200" y="1752600"/>
            <a:ext cx="8229600" cy="3886200"/>
          </a:xfrm>
        </p:spPr>
        <p:txBody>
          <a:bodyPr/>
          <a:lstStyle/>
          <a:p>
            <a:pPr eaLnBrk="1" hangingPunct="1">
              <a:lnSpc>
                <a:spcPct val="90000"/>
              </a:lnSpc>
            </a:pPr>
            <a:r>
              <a:rPr lang="en-US" altLang="en-US" b="1" i="1" u="sng" smtClean="0">
                <a:latin typeface="Calibri" pitchFamily="-105" charset="0"/>
              </a:rPr>
              <a:t>Unilateral </a:t>
            </a:r>
            <a:r>
              <a:rPr lang="en-US" altLang="en-US" smtClean="0">
                <a:latin typeface="Calibri" pitchFamily="-105" charset="0"/>
              </a:rPr>
              <a:t>- one party has an incorrect belief about an important fact</a:t>
            </a:r>
          </a:p>
          <a:p>
            <a:pPr eaLnBrk="1" hangingPunct="1">
              <a:lnSpc>
                <a:spcPct val="90000"/>
              </a:lnSpc>
            </a:pPr>
            <a:r>
              <a:rPr lang="en-US" altLang="en-US" b="1" i="1" u="sng" smtClean="0">
                <a:latin typeface="Calibri" pitchFamily="-105" charset="0"/>
              </a:rPr>
              <a:t>Mutual (bilateral) </a:t>
            </a:r>
            <a:r>
              <a:rPr lang="en-US" altLang="en-US" smtClean="0">
                <a:latin typeface="Calibri" pitchFamily="-105" charset="0"/>
              </a:rPr>
              <a:t>– both parties have an incorrect belief about an important fact or the applicable law</a:t>
            </a:r>
          </a:p>
          <a:p>
            <a:pPr eaLnBrk="1" hangingPunct="1">
              <a:lnSpc>
                <a:spcPct val="90000"/>
              </a:lnSpc>
            </a:pPr>
            <a:r>
              <a:rPr lang="en-US" altLang="en-US" b="1" i="1" u="sng" smtClean="0">
                <a:latin typeface="Calibri" pitchFamily="-105" charset="0"/>
              </a:rPr>
              <a:t>Material fact -</a:t>
            </a:r>
            <a:r>
              <a:rPr lang="en-US" altLang="en-US" smtClean="0">
                <a:latin typeface="Calibri" pitchFamily="-105" charset="0"/>
              </a:rPr>
              <a:t> important fact that influences the parties’ decisions about a contract (void contract)</a:t>
            </a:r>
          </a:p>
        </p:txBody>
      </p:sp>
      <p:pic>
        <p:nvPicPr>
          <p:cNvPr id="28676" name="Picture 9" descr="C:\Users\Dale\AppData\Local\Microsoft\Windows\Temporary Internet Files\Content.IE5\QAL46PDX\MCj03979750000[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81800" y="5105400"/>
            <a:ext cx="1600200"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10"/>
          <p:cNvSpPr txBox="1">
            <a:spLocks noChangeArrowheads="1"/>
          </p:cNvSpPr>
          <p:nvPr/>
        </p:nvSpPr>
        <p:spPr bwMode="auto">
          <a:xfrm rot="-1707565">
            <a:off x="7108825" y="5872163"/>
            <a:ext cx="1076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800">
                <a:solidFill>
                  <a:srgbClr val="FF0000"/>
                </a:solidFill>
                <a:latin typeface="Calibri" pitchFamily="-105" charset="0"/>
              </a:rPr>
              <a:t>VOID!!</a:t>
            </a:r>
          </a:p>
        </p:txBody>
      </p:sp>
      <p:sp>
        <p:nvSpPr>
          <p:cNvPr id="28678"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A9804C6-8513-4290-A021-2B3B9D5FE11F}" type="slidenum">
              <a:rPr lang="en-US" altLang="en-US" sz="1400">
                <a:latin typeface="Calibri" pitchFamily="-105" charset="0"/>
              </a:rPr>
              <a:pPr/>
              <a:t>3</a:t>
            </a:fld>
            <a:endParaRPr lang="en-US" altLang="en-US" sz="1400">
              <a:latin typeface="Calibri" pitchFamily="-105" charset="0"/>
            </a:endParaRPr>
          </a:p>
        </p:txBody>
      </p:sp>
      <p:sp>
        <p:nvSpPr>
          <p:cNvPr id="28679" name="Footer Placeholder 8"/>
          <p:cNvSpPr>
            <a:spLocks noGrp="1"/>
          </p:cNvSpPr>
          <p:nvPr>
            <p:ph type="ftr" sz="quarter" idx="11"/>
          </p:nvPr>
        </p:nvSpPr>
        <p:spPr>
          <a:xfrm>
            <a:off x="1371600" y="6324600"/>
            <a:ext cx="5562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1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 calcmode="lin" valueType="num">
                                      <p:cBhvr>
                                        <p:cTn id="14"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1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p:cTn id="21"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6705600" cy="1143000"/>
          </a:xfrm>
        </p:spPr>
        <p:txBody>
          <a:bodyPr>
            <a:normAutofit fontScale="90000"/>
          </a:bodyPr>
          <a:lstStyle/>
          <a:p>
            <a:pPr eaLnBrk="1" hangingPunct="1">
              <a:defRPr/>
            </a:pPr>
            <a:r>
              <a:rPr lang="en-US" dirty="0" smtClean="0">
                <a:latin typeface="Calibri"/>
                <a:ea typeface="+mj-ea"/>
                <a:cs typeface="Calibri"/>
              </a:rPr>
              <a:t>Misrepresentation</a:t>
            </a:r>
            <a:br>
              <a:rPr lang="en-US" dirty="0" smtClean="0">
                <a:latin typeface="Calibri"/>
                <a:ea typeface="+mj-ea"/>
                <a:cs typeface="Calibri"/>
              </a:rPr>
            </a:br>
            <a:r>
              <a:rPr lang="en-US" dirty="0" smtClean="0">
                <a:latin typeface="Calibri"/>
                <a:ea typeface="+mj-ea"/>
                <a:cs typeface="Calibri"/>
              </a:rPr>
              <a:t>Untrue Statement of Fact</a:t>
            </a:r>
          </a:p>
        </p:txBody>
      </p:sp>
      <p:sp>
        <p:nvSpPr>
          <p:cNvPr id="7171" name="Rectangle 3"/>
          <p:cNvSpPr>
            <a:spLocks noGrp="1" noChangeArrowheads="1"/>
          </p:cNvSpPr>
          <p:nvPr>
            <p:ph idx="1"/>
          </p:nvPr>
        </p:nvSpPr>
        <p:spPr/>
        <p:txBody>
          <a:bodyPr/>
          <a:lstStyle/>
          <a:p>
            <a:pPr eaLnBrk="1" hangingPunct="1">
              <a:lnSpc>
                <a:spcPct val="90000"/>
              </a:lnSpc>
            </a:pPr>
            <a:r>
              <a:rPr lang="en-US" altLang="en-US" smtClean="0">
                <a:latin typeface="Calibri" pitchFamily="-105" charset="0"/>
              </a:rPr>
              <a:t>Active Concealment - false statement of fact</a:t>
            </a:r>
          </a:p>
          <a:p>
            <a:pPr eaLnBrk="1" hangingPunct="1">
              <a:lnSpc>
                <a:spcPct val="90000"/>
              </a:lnSpc>
            </a:pPr>
            <a:r>
              <a:rPr lang="en-US" altLang="en-US" smtClean="0">
                <a:latin typeface="Calibri" pitchFamily="-105" charset="0"/>
              </a:rPr>
              <a:t>Silence</a:t>
            </a:r>
          </a:p>
          <a:p>
            <a:pPr lvl="1" eaLnBrk="1" hangingPunct="1">
              <a:lnSpc>
                <a:spcPct val="90000"/>
              </a:lnSpc>
            </a:pPr>
            <a:r>
              <a:rPr lang="en-US" altLang="en-US" smtClean="0">
                <a:latin typeface="Calibri" pitchFamily="-105" charset="0"/>
              </a:rPr>
              <a:t>Important information about</a:t>
            </a:r>
          </a:p>
          <a:p>
            <a:pPr lvl="1" eaLnBrk="1" hangingPunct="1">
              <a:lnSpc>
                <a:spcPct val="90000"/>
              </a:lnSpc>
              <a:buFontTx/>
              <a:buNone/>
            </a:pPr>
            <a:r>
              <a:rPr lang="en-US" altLang="en-US" smtClean="0">
                <a:latin typeface="Calibri" pitchFamily="-105" charset="0"/>
              </a:rPr>
              <a:t>   a material fact is omitted</a:t>
            </a:r>
          </a:p>
          <a:p>
            <a:pPr lvl="1" eaLnBrk="1" hangingPunct="1">
              <a:lnSpc>
                <a:spcPct val="90000"/>
              </a:lnSpc>
            </a:pPr>
            <a:r>
              <a:rPr lang="en-US" altLang="en-US" smtClean="0">
                <a:latin typeface="Calibri" pitchFamily="-105" charset="0"/>
              </a:rPr>
              <a:t>When a true statement is </a:t>
            </a:r>
          </a:p>
          <a:p>
            <a:pPr lvl="1" eaLnBrk="1" hangingPunct="1">
              <a:lnSpc>
                <a:spcPct val="90000"/>
              </a:lnSpc>
              <a:buFontTx/>
              <a:buNone/>
            </a:pPr>
            <a:r>
              <a:rPr lang="en-US" altLang="en-US" smtClean="0">
                <a:latin typeface="Calibri" pitchFamily="-105" charset="0"/>
              </a:rPr>
              <a:t>   made false by subsequent events</a:t>
            </a:r>
          </a:p>
          <a:p>
            <a:pPr lvl="1" eaLnBrk="1" hangingPunct="1">
              <a:lnSpc>
                <a:spcPct val="90000"/>
              </a:lnSpc>
            </a:pPr>
            <a:r>
              <a:rPr lang="en-US" altLang="en-US" smtClean="0">
                <a:latin typeface="Calibri" pitchFamily="-105" charset="0"/>
              </a:rPr>
              <a:t>When one party knows the other</a:t>
            </a:r>
          </a:p>
          <a:p>
            <a:pPr lvl="1" eaLnBrk="1" hangingPunct="1">
              <a:lnSpc>
                <a:spcPct val="90000"/>
              </a:lnSpc>
              <a:buFontTx/>
              <a:buNone/>
            </a:pPr>
            <a:r>
              <a:rPr lang="en-US" altLang="en-US" smtClean="0">
                <a:latin typeface="Calibri" pitchFamily="-105" charset="0"/>
              </a:rPr>
              <a:t>   party has made a basic mistaken assumption</a:t>
            </a:r>
          </a:p>
        </p:txBody>
      </p:sp>
      <p:pic>
        <p:nvPicPr>
          <p:cNvPr id="30724" name="Picture 5" descr="silence zipper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9800" y="2667000"/>
            <a:ext cx="2968625" cy="1981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172200" y="2819400"/>
            <a:ext cx="1219200" cy="523875"/>
          </a:xfrm>
          <a:prstGeom prst="rect">
            <a:avLst/>
          </a:prstGeom>
          <a:noFill/>
        </p:spPr>
        <p:txBody>
          <a:bodyPr>
            <a:spAutoFit/>
          </a:bodyPr>
          <a:lstStyle/>
          <a:p>
            <a:pPr>
              <a:defRPr/>
            </a:pPr>
            <a:r>
              <a:rPr lang="en-US" sz="1400" dirty="0">
                <a:solidFill>
                  <a:schemeClr val="bg2">
                    <a:lumMod val="50000"/>
                  </a:schemeClr>
                </a:solidFill>
                <a:latin typeface="Calibri"/>
                <a:ea typeface="+mn-ea"/>
                <a:cs typeface="Calibri"/>
              </a:rPr>
              <a:t>Keep it zipped shut!</a:t>
            </a:r>
          </a:p>
        </p:txBody>
      </p:sp>
      <p:sp>
        <p:nvSpPr>
          <p:cNvPr id="3072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2185E61-0595-46D1-93FF-87405A70569E}" type="slidenum">
              <a:rPr lang="en-US" altLang="en-US" sz="1400">
                <a:latin typeface="Calibri" pitchFamily="-105" charset="0"/>
              </a:rPr>
              <a:pPr/>
              <a:t>4</a:t>
            </a:fld>
            <a:endParaRPr lang="en-US" altLang="en-US" sz="1400">
              <a:latin typeface="Calibri" pitchFamily="-105" charset="0"/>
            </a:endParaRPr>
          </a:p>
        </p:txBody>
      </p:sp>
      <p:sp>
        <p:nvSpPr>
          <p:cNvPr id="30727" name="Footer Placeholder 8"/>
          <p:cNvSpPr>
            <a:spLocks noGrp="1"/>
          </p:cNvSpPr>
          <p:nvPr>
            <p:ph type="ftr" sz="quarter" idx="11"/>
          </p:nvPr>
        </p:nvSpPr>
        <p:spPr>
          <a:xfrm>
            <a:off x="1981200" y="6324600"/>
            <a:ext cx="5486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9" fill="hold" nodeType="with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additive="base">
                                        <p:cTn id="21"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171">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9" fill="hold"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9" fill="hold" nodeType="with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anim calcmode="lin" valueType="num">
                                      <p:cBhvr additive="base">
                                        <p:cTn id="29"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71">
                                            <p:txEl>
                                              <p:pRg st="5" end="5"/>
                                            </p:txEl>
                                          </p:spTgt>
                                        </p:tgtEl>
                                        <p:attrNameLst>
                                          <p:attrName>ppt_y</p:attrName>
                                        </p:attrNameLst>
                                      </p:cBhvr>
                                      <p:tavLst>
                                        <p:tav tm="0">
                                          <p:val>
                                            <p:strVal val="0-#ppt_h/2"/>
                                          </p:val>
                                        </p:tav>
                                        <p:tav tm="100000">
                                          <p:val>
                                            <p:strVal val="#ppt_y"/>
                                          </p:val>
                                        </p:tav>
                                      </p:tavLst>
                                    </p:anim>
                                  </p:childTnLst>
                                </p:cTn>
                              </p:par>
                              <p:par>
                                <p:cTn id="31" presetID="2" presetClass="entr" presetSubtype="9" fill="hold" nodeType="with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anim calcmode="lin" valueType="num">
                                      <p:cBhvr additive="base">
                                        <p:cTn id="33"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7171">
                                            <p:txEl>
                                              <p:pRg st="6" end="6"/>
                                            </p:txEl>
                                          </p:spTgt>
                                        </p:tgtEl>
                                        <p:attrNameLst>
                                          <p:attrName>ppt_y</p:attrName>
                                        </p:attrNameLst>
                                      </p:cBhvr>
                                      <p:tavLst>
                                        <p:tav tm="0">
                                          <p:val>
                                            <p:strVal val="0-#ppt_h/2"/>
                                          </p:val>
                                        </p:tav>
                                        <p:tav tm="100000">
                                          <p:val>
                                            <p:strVal val="#ppt_y"/>
                                          </p:val>
                                        </p:tav>
                                      </p:tavLst>
                                    </p:anim>
                                  </p:childTnLst>
                                </p:cTn>
                              </p:par>
                              <p:par>
                                <p:cTn id="35" presetID="2" presetClass="entr" presetSubtype="9" fill="hold" nodeType="with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 calcmode="lin" valueType="num">
                                      <p:cBhvr additive="base">
                                        <p:cTn id="37"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7239000" cy="1143000"/>
          </a:xfrm>
        </p:spPr>
        <p:txBody>
          <a:bodyPr/>
          <a:lstStyle/>
          <a:p>
            <a:pPr eaLnBrk="1" hangingPunct="1"/>
            <a:r>
              <a:rPr lang="en-US" altLang="en-US" sz="4400" smtClean="0">
                <a:latin typeface="Calibri" pitchFamily="-105" charset="0"/>
              </a:rPr>
              <a:t>Misrepresentation</a:t>
            </a:r>
            <a:br>
              <a:rPr lang="en-US" altLang="en-US" sz="4400" smtClean="0">
                <a:latin typeface="Calibri" pitchFamily="-105" charset="0"/>
              </a:rPr>
            </a:br>
            <a:r>
              <a:rPr lang="en-US" altLang="en-US" sz="4400" smtClean="0">
                <a:latin typeface="Calibri" pitchFamily="-105" charset="0"/>
              </a:rPr>
              <a:t>Materiality</a:t>
            </a:r>
          </a:p>
        </p:txBody>
      </p:sp>
      <p:sp>
        <p:nvSpPr>
          <p:cNvPr id="8195" name="Rectangle 3"/>
          <p:cNvSpPr>
            <a:spLocks noGrp="1" noChangeArrowheads="1"/>
          </p:cNvSpPr>
          <p:nvPr>
            <p:ph idx="1"/>
          </p:nvPr>
        </p:nvSpPr>
        <p:spPr>
          <a:xfrm>
            <a:off x="4114800" y="1905000"/>
            <a:ext cx="5029200" cy="4373563"/>
          </a:xfrm>
        </p:spPr>
        <p:txBody>
          <a:bodyPr/>
          <a:lstStyle/>
          <a:p>
            <a:pPr eaLnBrk="1" hangingPunct="1">
              <a:lnSpc>
                <a:spcPct val="90000"/>
              </a:lnSpc>
            </a:pPr>
            <a:r>
              <a:rPr lang="en-US" altLang="en-US" sz="2800" smtClean="0">
                <a:latin typeface="Calibri" pitchFamily="-105" charset="0"/>
              </a:rPr>
              <a:t>If the statement would cause a reasonable person to contract</a:t>
            </a:r>
          </a:p>
          <a:p>
            <a:pPr eaLnBrk="1" hangingPunct="1">
              <a:lnSpc>
                <a:spcPct val="90000"/>
              </a:lnSpc>
            </a:pPr>
            <a:r>
              <a:rPr lang="en-US" altLang="en-US" sz="2800" smtClean="0">
                <a:latin typeface="Calibri" pitchFamily="-105" charset="0"/>
              </a:rPr>
              <a:t>If the defendant knew the statement was false</a:t>
            </a:r>
          </a:p>
          <a:p>
            <a:pPr eaLnBrk="1" hangingPunct="1">
              <a:lnSpc>
                <a:spcPct val="90000"/>
              </a:lnSpc>
            </a:pPr>
            <a:r>
              <a:rPr lang="en-US" altLang="en-US" sz="2800" smtClean="0">
                <a:latin typeface="Calibri" pitchFamily="-105" charset="0"/>
              </a:rPr>
              <a:t>Reasonable reliance - victim relied on the statement</a:t>
            </a:r>
          </a:p>
          <a:p>
            <a:pPr eaLnBrk="1" hangingPunct="1">
              <a:lnSpc>
                <a:spcPct val="90000"/>
              </a:lnSpc>
            </a:pPr>
            <a:r>
              <a:rPr lang="en-US" altLang="en-US" sz="2800" smtClean="0">
                <a:latin typeface="Calibri" pitchFamily="-105" charset="0"/>
              </a:rPr>
              <a:t>Innocent misrepresentation and fraudulent misrepresentation will result in voidable contracts</a:t>
            </a:r>
          </a:p>
        </p:txBody>
      </p:sp>
      <p:pic>
        <p:nvPicPr>
          <p:cNvPr id="32772" name="Picture 6" descr="fingers crossed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743200"/>
            <a:ext cx="3424238" cy="26670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2773" name="TextBox 7"/>
          <p:cNvSpPr txBox="1">
            <a:spLocks noChangeArrowheads="1"/>
          </p:cNvSpPr>
          <p:nvPr/>
        </p:nvSpPr>
        <p:spPr bwMode="auto">
          <a:xfrm>
            <a:off x="1447800" y="3810000"/>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b="1" i="1">
                <a:solidFill>
                  <a:srgbClr val="00B050"/>
                </a:solidFill>
                <a:latin typeface="Calibri" pitchFamily="-105" charset="0"/>
                <a:ea typeface="Arial" charset="0"/>
              </a:rPr>
              <a:t>I’m telling the truth – honest!</a:t>
            </a:r>
          </a:p>
        </p:txBody>
      </p:sp>
      <p:sp>
        <p:nvSpPr>
          <p:cNvPr id="32774"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F48B305-1D5D-416E-8CC6-65462A97DDEF}" type="slidenum">
              <a:rPr lang="en-US" altLang="en-US" sz="1400">
                <a:latin typeface="Calibri" pitchFamily="-105" charset="0"/>
              </a:rPr>
              <a:pPr/>
              <a:t>5</a:t>
            </a:fld>
            <a:endParaRPr lang="en-US" altLang="en-US" sz="1400">
              <a:latin typeface="Calibri" pitchFamily="-105" charset="0"/>
            </a:endParaRPr>
          </a:p>
        </p:txBody>
      </p:sp>
      <p:sp>
        <p:nvSpPr>
          <p:cNvPr id="32775" name="Footer Placeholder 8"/>
          <p:cNvSpPr>
            <a:spLocks noGrp="1"/>
          </p:cNvSpPr>
          <p:nvPr>
            <p:ph type="ftr" sz="quarter" idx="11"/>
          </p:nvPr>
        </p:nvSpPr>
        <p:spPr>
          <a:xfrm>
            <a:off x="1371600" y="6381750"/>
            <a:ext cx="6324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7086600" cy="1143000"/>
          </a:xfrm>
        </p:spPr>
        <p:txBody>
          <a:bodyPr/>
          <a:lstStyle/>
          <a:p>
            <a:pPr eaLnBrk="1" hangingPunct="1"/>
            <a:r>
              <a:rPr lang="en-US" altLang="en-US" sz="4400" smtClean="0">
                <a:latin typeface="Calibri" pitchFamily="-105" charset="0"/>
              </a:rPr>
              <a:t>Misrepresentation</a:t>
            </a:r>
            <a:br>
              <a:rPr lang="en-US" altLang="en-US" sz="4400" smtClean="0">
                <a:latin typeface="Calibri" pitchFamily="-105" charset="0"/>
              </a:rPr>
            </a:br>
            <a:r>
              <a:rPr lang="en-US" altLang="en-US" sz="4400" smtClean="0">
                <a:latin typeface="Calibri" pitchFamily="-105" charset="0"/>
              </a:rPr>
              <a:t>Materiality</a:t>
            </a:r>
          </a:p>
        </p:txBody>
      </p:sp>
      <p:sp>
        <p:nvSpPr>
          <p:cNvPr id="9219" name="Rectangle 3"/>
          <p:cNvSpPr>
            <a:spLocks noGrp="1" noChangeArrowheads="1"/>
          </p:cNvSpPr>
          <p:nvPr>
            <p:ph idx="1"/>
          </p:nvPr>
        </p:nvSpPr>
        <p:spPr/>
        <p:txBody>
          <a:bodyPr/>
          <a:lstStyle/>
          <a:p>
            <a:pPr eaLnBrk="1" hangingPunct="1"/>
            <a:r>
              <a:rPr lang="en-US" altLang="en-US" smtClean="0">
                <a:latin typeface="Calibri" pitchFamily="-105" charset="0"/>
              </a:rPr>
              <a:t>Statements are Treated as Misrepresentation by the Law if</a:t>
            </a:r>
          </a:p>
          <a:p>
            <a:pPr lvl="1" eaLnBrk="1" hangingPunct="1"/>
            <a:r>
              <a:rPr lang="en-US" altLang="en-US" smtClean="0">
                <a:latin typeface="Calibri" pitchFamily="-105" charset="0"/>
              </a:rPr>
              <a:t>The untrue statement is one of fact or there is active concealment</a:t>
            </a:r>
          </a:p>
          <a:p>
            <a:pPr lvl="1" eaLnBrk="1" hangingPunct="1"/>
            <a:r>
              <a:rPr lang="en-US" altLang="en-US" smtClean="0">
                <a:latin typeface="Calibri" pitchFamily="-105" charset="0"/>
              </a:rPr>
              <a:t>The statement is material to the transaction or is fraudulent</a:t>
            </a:r>
          </a:p>
          <a:p>
            <a:pPr lvl="1" eaLnBrk="1" hangingPunct="1"/>
            <a:r>
              <a:rPr lang="en-US" altLang="en-US" smtClean="0">
                <a:latin typeface="Calibri" pitchFamily="-105" charset="0"/>
              </a:rPr>
              <a:t>The victim reasonably relied on the statement</a:t>
            </a:r>
          </a:p>
        </p:txBody>
      </p:sp>
      <p:sp>
        <p:nvSpPr>
          <p:cNvPr id="348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9F298C9-5630-408A-8C72-A984C03A7F88}" type="slidenum">
              <a:rPr lang="en-US" altLang="en-US" sz="1400">
                <a:latin typeface="Calibri" pitchFamily="-105" charset="0"/>
              </a:rPr>
              <a:pPr/>
              <a:t>6</a:t>
            </a:fld>
            <a:endParaRPr lang="en-US" altLang="en-US" sz="1400">
              <a:latin typeface="Calibri" pitchFamily="-105" charset="0"/>
            </a:endParaRPr>
          </a:p>
        </p:txBody>
      </p:sp>
      <p:sp>
        <p:nvSpPr>
          <p:cNvPr id="34821" name="Footer Placeholder 6"/>
          <p:cNvSpPr>
            <a:spLocks noGrp="1"/>
          </p:cNvSpPr>
          <p:nvPr>
            <p:ph type="ftr" sz="quarter" idx="11"/>
          </p:nvPr>
        </p:nvSpPr>
        <p:spPr>
          <a:xfrm>
            <a:off x="1752600" y="6324600"/>
            <a:ext cx="594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2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9">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1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21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2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9219">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1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9219">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92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9219">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p:cTn id="25" dur="1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9219">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92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921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6705600" cy="1143000"/>
          </a:xfrm>
        </p:spPr>
        <p:txBody>
          <a:bodyPr/>
          <a:lstStyle/>
          <a:p>
            <a:pPr eaLnBrk="1" hangingPunct="1"/>
            <a:r>
              <a:rPr lang="en-US" altLang="en-US" smtClean="0">
                <a:latin typeface="Calibri" pitchFamily="-105" charset="0"/>
              </a:rPr>
              <a:t>Fraud and Remedies</a:t>
            </a:r>
            <a:br>
              <a:rPr lang="en-US" altLang="en-US" smtClean="0">
                <a:latin typeface="Calibri" pitchFamily="-105" charset="0"/>
              </a:rPr>
            </a:br>
            <a:r>
              <a:rPr lang="en-US" altLang="en-US" smtClean="0">
                <a:latin typeface="Calibri" pitchFamily="-105" charset="0"/>
              </a:rPr>
              <a:t> for Fraud</a:t>
            </a:r>
          </a:p>
        </p:txBody>
      </p:sp>
      <p:sp>
        <p:nvSpPr>
          <p:cNvPr id="10243" name="Rectangle 3"/>
          <p:cNvSpPr>
            <a:spLocks noGrp="1" noChangeArrowheads="1"/>
          </p:cNvSpPr>
          <p:nvPr>
            <p:ph idx="1"/>
          </p:nvPr>
        </p:nvSpPr>
        <p:spPr/>
        <p:txBody>
          <a:bodyPr/>
          <a:lstStyle/>
          <a:p>
            <a:pPr eaLnBrk="1" hangingPunct="1">
              <a:lnSpc>
                <a:spcPct val="90000"/>
              </a:lnSpc>
            </a:pPr>
            <a:r>
              <a:rPr lang="en-US" altLang="en-US" smtClean="0">
                <a:latin typeface="Calibri" pitchFamily="-105" charset="0"/>
              </a:rPr>
              <a:t>The Misrepresentation Must Be Intentional or Reckless</a:t>
            </a:r>
          </a:p>
          <a:p>
            <a:pPr eaLnBrk="1" hangingPunct="1">
              <a:lnSpc>
                <a:spcPct val="90000"/>
              </a:lnSpc>
            </a:pPr>
            <a:r>
              <a:rPr lang="en-US" altLang="en-US" smtClean="0">
                <a:latin typeface="Calibri" pitchFamily="-105" charset="0"/>
              </a:rPr>
              <a:t>The Misrepresentation or Concealment Must Injure</a:t>
            </a:r>
          </a:p>
          <a:p>
            <a:pPr eaLnBrk="1" hangingPunct="1">
              <a:lnSpc>
                <a:spcPct val="90000"/>
              </a:lnSpc>
            </a:pPr>
            <a:r>
              <a:rPr lang="en-US" altLang="en-US" smtClean="0">
                <a:latin typeface="Calibri" pitchFamily="-105" charset="0"/>
              </a:rPr>
              <a:t>Remedies for Fraud</a:t>
            </a:r>
          </a:p>
          <a:p>
            <a:pPr lvl="1" eaLnBrk="1" hangingPunct="1">
              <a:lnSpc>
                <a:spcPct val="90000"/>
              </a:lnSpc>
            </a:pPr>
            <a:r>
              <a:rPr lang="en-US" altLang="en-US" smtClean="0">
                <a:latin typeface="Calibri" pitchFamily="-105" charset="0"/>
              </a:rPr>
              <a:t>Rescission</a:t>
            </a:r>
          </a:p>
          <a:p>
            <a:pPr lvl="1" eaLnBrk="1" hangingPunct="1">
              <a:lnSpc>
                <a:spcPct val="90000"/>
              </a:lnSpc>
            </a:pPr>
            <a:r>
              <a:rPr lang="en-US" altLang="en-US" smtClean="0">
                <a:latin typeface="Calibri" pitchFamily="-105" charset="0"/>
              </a:rPr>
              <a:t>Damages</a:t>
            </a:r>
          </a:p>
          <a:p>
            <a:pPr lvl="1" eaLnBrk="1" hangingPunct="1">
              <a:lnSpc>
                <a:spcPct val="90000"/>
              </a:lnSpc>
            </a:pPr>
            <a:r>
              <a:rPr lang="en-US" altLang="en-US" smtClean="0">
                <a:latin typeface="Calibri" pitchFamily="-105" charset="0"/>
              </a:rPr>
              <a:t>Punitive damages</a:t>
            </a:r>
          </a:p>
        </p:txBody>
      </p:sp>
      <p:pic>
        <p:nvPicPr>
          <p:cNvPr id="10246" name="Picture 5" descr="fraud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9200" y="3581400"/>
            <a:ext cx="3559175" cy="2362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686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39CA112-C64A-4572-BBF8-D1C99B1534A8}" type="slidenum">
              <a:rPr lang="en-US" altLang="en-US" sz="1400">
                <a:latin typeface="Calibri" pitchFamily="-105" charset="0"/>
              </a:rPr>
              <a:pPr/>
              <a:t>7</a:t>
            </a:fld>
            <a:endParaRPr lang="en-US" altLang="en-US" sz="1400">
              <a:latin typeface="Calibri" pitchFamily="-105" charset="0"/>
            </a:endParaRPr>
          </a:p>
        </p:txBody>
      </p:sp>
      <p:sp>
        <p:nvSpPr>
          <p:cNvPr id="36870" name="Footer Placeholder 7"/>
          <p:cNvSpPr>
            <a:spLocks noGrp="1"/>
          </p:cNvSpPr>
          <p:nvPr>
            <p:ph type="ftr" sz="quarter" idx="11"/>
          </p:nvPr>
        </p:nvSpPr>
        <p:spPr>
          <a:xfrm>
            <a:off x="1524000" y="6324600"/>
            <a:ext cx="6019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xit" presetSubtype="0" fill="hold" nodeType="clickEffect">
                                  <p:stCondLst>
                                    <p:cond delay="0"/>
                                  </p:stCondLst>
                                  <p:childTnLst>
                                    <p:anim calcmode="lin" valueType="num">
                                      <p:cBhvr>
                                        <p:cTn id="36" dur="1000"/>
                                        <p:tgtEl>
                                          <p:spTgt spid="10246"/>
                                        </p:tgtEl>
                                        <p:attrNameLst>
                                          <p:attrName>ppt_w</p:attrName>
                                        </p:attrNameLst>
                                      </p:cBhvr>
                                      <p:tavLst>
                                        <p:tav tm="0">
                                          <p:val>
                                            <p:strVal val="ppt_w"/>
                                          </p:val>
                                        </p:tav>
                                        <p:tav tm="100000">
                                          <p:val>
                                            <p:fltVal val="0"/>
                                          </p:val>
                                        </p:tav>
                                      </p:tavLst>
                                    </p:anim>
                                    <p:anim calcmode="lin" valueType="num">
                                      <p:cBhvr>
                                        <p:cTn id="37" dur="1000"/>
                                        <p:tgtEl>
                                          <p:spTgt spid="10246"/>
                                        </p:tgtEl>
                                        <p:attrNameLst>
                                          <p:attrName>ppt_h</p:attrName>
                                        </p:attrNameLst>
                                      </p:cBhvr>
                                      <p:tavLst>
                                        <p:tav tm="0">
                                          <p:val>
                                            <p:strVal val="ppt_h"/>
                                          </p:val>
                                        </p:tav>
                                        <p:tav tm="100000">
                                          <p:val>
                                            <p:fltVal val="0"/>
                                          </p:val>
                                        </p:tav>
                                      </p:tavLst>
                                    </p:anim>
                                    <p:anim calcmode="lin" valueType="num">
                                      <p:cBhvr>
                                        <p:cTn id="38" dur="1000"/>
                                        <p:tgtEl>
                                          <p:spTgt spid="1024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9" dur="1000"/>
                                        <p:tgtEl>
                                          <p:spTgt spid="1024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40" dur="1" fill="hold">
                                          <p:stCondLst>
                                            <p:cond delay="999"/>
                                          </p:stCondLst>
                                        </p:cTn>
                                        <p:tgtEl>
                                          <p:spTgt spid="102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5800" y="1752600"/>
            <a:ext cx="80010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libri"/>
              <a:cs typeface="Calibri"/>
            </a:endParaRPr>
          </a:p>
        </p:txBody>
      </p:sp>
      <p:sp>
        <p:nvSpPr>
          <p:cNvPr id="38915" name="Title 1"/>
          <p:cNvSpPr>
            <a:spLocks noGrp="1"/>
          </p:cNvSpPr>
          <p:nvPr>
            <p:ph type="title"/>
          </p:nvPr>
        </p:nvSpPr>
        <p:spPr/>
        <p:txBody>
          <a:bodyPr/>
          <a:lstStyle/>
          <a:p>
            <a:pPr eaLnBrk="1" hangingPunct="1"/>
            <a:r>
              <a:rPr lang="en-US" altLang="en-US" smtClean="0">
                <a:latin typeface="Calibri" pitchFamily="-105" charset="0"/>
              </a:rPr>
              <a:t>Assignments</a:t>
            </a:r>
          </a:p>
        </p:txBody>
      </p:sp>
      <p:sp>
        <p:nvSpPr>
          <p:cNvPr id="2" name="Content Placeholder 2"/>
          <p:cNvSpPr>
            <a:spLocks noGrp="1"/>
          </p:cNvSpPr>
          <p:nvPr>
            <p:ph idx="1"/>
          </p:nvPr>
        </p:nvSpPr>
        <p:spPr>
          <a:xfrm>
            <a:off x="304800" y="1752600"/>
            <a:ext cx="8534400" cy="4373563"/>
          </a:xfrm>
        </p:spPr>
        <p:txBody>
          <a:bodyPr/>
          <a:lstStyle/>
          <a:p>
            <a:r>
              <a:rPr lang="en-US" altLang="en-US" sz="1600" b="1" smtClean="0">
                <a:latin typeface="Calibri" pitchFamily="-105" charset="0"/>
              </a:rPr>
              <a:t>1.  </a:t>
            </a:r>
            <a:r>
              <a:rPr lang="en-US" altLang="en-US" sz="1800" b="1" smtClean="0">
                <a:latin typeface="Calibri" pitchFamily="-105" charset="0"/>
              </a:rPr>
              <a:t>Damages for Lawsuits Assignment:  </a:t>
            </a:r>
            <a:r>
              <a:rPr lang="en-US" altLang="en-US" sz="1800" smtClean="0">
                <a:latin typeface="Calibri" pitchFamily="-105" charset="0"/>
              </a:rPr>
              <a:t>Ask students to use the Internet to research lawsuits that have resulted in large settlements for compensatory and punitive damages. Students must write a one-page report about the incident, damages suffered, settlements awarded, and actual amounts received by the winning plaintiffs. </a:t>
            </a:r>
          </a:p>
          <a:p>
            <a:endParaRPr lang="en-US" altLang="en-US" sz="1800" smtClean="0">
              <a:latin typeface="Calibri" pitchFamily="-105" charset="0"/>
            </a:endParaRPr>
          </a:p>
          <a:p>
            <a:r>
              <a:rPr lang="en-US" altLang="en-US" sz="1800" b="1" smtClean="0">
                <a:latin typeface="Calibri" pitchFamily="-105" charset="0"/>
              </a:rPr>
              <a:t>2.  Analyze the Television Commercials for Facts and Personal Opinion:</a:t>
            </a:r>
            <a:r>
              <a:rPr lang="en-US" altLang="en-US" sz="1800" smtClean="0">
                <a:latin typeface="Calibri" pitchFamily="-105" charset="0"/>
              </a:rPr>
              <a:t> Watch 10 television commercials and complete the associated table with facts and personal opinions included in the advertisements. </a:t>
            </a:r>
          </a:p>
          <a:p>
            <a:endParaRPr lang="en-US" altLang="en-US" sz="1800" smtClean="0">
              <a:latin typeface="Calibri" pitchFamily="-105" charset="0"/>
            </a:endParaRPr>
          </a:p>
          <a:p>
            <a:r>
              <a:rPr lang="en-US" altLang="en-US" sz="1800" smtClean="0">
                <a:latin typeface="Calibri" pitchFamily="-105" charset="0"/>
              </a:rPr>
              <a:t>3.  </a:t>
            </a:r>
            <a:r>
              <a:rPr lang="en-US" altLang="en-US" sz="1800" b="1" smtClean="0">
                <a:latin typeface="Calibri" pitchFamily="-105" charset="0"/>
              </a:rPr>
              <a:t>Consumer Fraud PowerPoint Presentation: </a:t>
            </a:r>
            <a:r>
              <a:rPr lang="en-US" altLang="en-US" sz="1800" smtClean="0">
                <a:latin typeface="Calibri" pitchFamily="-105" charset="0"/>
              </a:rPr>
              <a:t>A government study recently discovered that consumer fraud takes a $40 billion toll each year on its victims. According to a Harris poll, more than 92 percent of all Americans are affected. Conduct research about consumer fraud and produce a PowerPoint presentation that describes the fraud and explains what can be done to reduce or eliminate it. </a:t>
            </a:r>
          </a:p>
        </p:txBody>
      </p:sp>
      <p:sp>
        <p:nvSpPr>
          <p:cNvPr id="3891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30E6C6B-AE59-4A2E-882D-9F6AB900F702}" type="slidenum">
              <a:rPr lang="en-US" altLang="en-US" sz="1400">
                <a:latin typeface="Calibri" pitchFamily="-105" charset="0"/>
              </a:rPr>
              <a:pPr/>
              <a:t>8</a:t>
            </a:fld>
            <a:endParaRPr lang="en-US" altLang="en-US" sz="1400">
              <a:latin typeface="Calibri" pitchFamily="-105" charset="0"/>
            </a:endParaRPr>
          </a:p>
        </p:txBody>
      </p:sp>
      <p:sp>
        <p:nvSpPr>
          <p:cNvPr id="38918" name="Footer Placeholder 8"/>
          <p:cNvSpPr>
            <a:spLocks noGrp="1"/>
          </p:cNvSpPr>
          <p:nvPr>
            <p:ph type="ftr" sz="quarter" idx="11"/>
          </p:nvPr>
        </p:nvSpPr>
        <p:spPr>
          <a:xfrm>
            <a:off x="2057400" y="6381750"/>
            <a:ext cx="5334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7"/>
  <p:tag name="MMPROD_UIDATA" val="&lt;database version=&quot;7.0&quot;&gt;&lt;object type=&quot;1&quot; unique_id=&quot;10001&quot;&gt;&lt;object type=&quot;8&quot; unique_id=&quot;10674&quot;&gt;&lt;/object&gt;&lt;object type=&quot;2&quot; unique_id=&quot;10675&quot;&gt;&lt;object type=&quot;3&quot; unique_id=&quot;10676&quot;&gt;&lt;property id=&quot;20148&quot; value=&quot;5&quot;/&gt;&lt;property id=&quot;20300&quot; value=&quot;Slide 1 - &amp;quot;Mistakes, Misrepresentation, and Fraud&amp;quot;&quot;/&gt;&lt;property id=&quot;20307&quot; value=&quot;264&quot;/&gt;&lt;/object&gt;&lt;object type=&quot;3&quot; unique_id=&quot;10677&quot;&gt;&lt;property id=&quot;20148&quot; value=&quot;5&quot;/&gt;&lt;property id=&quot;20300&quot; value=&quot;Slide 2&quot;/&gt;&lt;property id=&quot;20307&quot; value=&quot;265&quot;/&gt;&lt;/object&gt;&lt;object type=&quot;3&quot; unique_id=&quot;10678&quot;&gt;&lt;property id=&quot;20148&quot; value=&quot;5&quot;/&gt;&lt;property id=&quot;20300&quot; value=&quot;Slide 3 - &amp;quot;Types of Contractual Mistakes&amp;quot;&quot;/&gt;&lt;property id=&quot;20307&quot; value=&quot;257&quot;/&gt;&lt;/object&gt;&lt;object type=&quot;3&quot; unique_id=&quot;10679&quot;&gt;&lt;property id=&quot;20148&quot; value=&quot;5&quot;/&gt;&lt;property id=&quot;20300&quot; value=&quot;Slide 4 - &amp;quot;Misrepresentation&amp;#x0D;&amp;#x0A;Untrue Statement of Fact&amp;quot;&quot;/&gt;&lt;property id=&quot;20307&quot; value=&quot;258&quot;/&gt;&lt;/object&gt;&lt;object type=&quot;3&quot; unique_id=&quot;10680&quot;&gt;&lt;property id=&quot;20148&quot; value=&quot;5&quot;/&gt;&lt;property id=&quot;20300&quot; value=&quot;Slide 5 - &amp;quot;Misrepresentation&amp;#x0D;&amp;#x0A;Materiality&amp;quot;&quot;/&gt;&lt;property id=&quot;20307&quot; value=&quot;259&quot;/&gt;&lt;/object&gt;&lt;object type=&quot;3&quot; unique_id=&quot;10681&quot;&gt;&lt;property id=&quot;20148&quot; value=&quot;5&quot;/&gt;&lt;property id=&quot;20300&quot; value=&quot;Slide 6 - &amp;quot;Misrepresentation&amp;#x0D;&amp;#x0A;Materiality&amp;quot;&quot;/&gt;&lt;property id=&quot;20307&quot; value=&quot;260&quot;/&gt;&lt;/object&gt;&lt;object type=&quot;3&quot; unique_id=&quot;10682&quot;&gt;&lt;property id=&quot;20148&quot; value=&quot;5&quot;/&gt;&lt;property id=&quot;20300&quot; value=&quot;Slide 7 - &amp;quot;Fraud and Remedies&amp;#x0D;&amp;#x0A; for Fraud&amp;quot;&quot;/&gt;&lt;property id=&quot;20307&quot; value=&quot;261&quot;/&gt;&lt;/object&gt;&lt;object type=&quot;3&quot; unique_id=&quot;10683&quot;&gt;&lt;property id=&quot;20148&quot; value=&quot;5&quot;/&gt;&lt;property id=&quot;20300&quot; value=&quot;Slide 8 - &amp;quot;Assignments&amp;quot;&quot;/&gt;&lt;property id=&quot;20307&quot; value=&quot;262&quot;/&gt;&lt;/object&gt;&lt;/object&gt;&lt;/object&gt;&lt;/database&gt;"/>
  <p:tag name="SECTOMILLISECCONVERTED" val="1"/>
</p:tagLst>
</file>

<file path=ppt/theme/theme1.xml><?xml version="1.0" encoding="utf-8"?>
<a:theme xmlns:a="http://schemas.openxmlformats.org/drawingml/2006/main" name="Money_co_08">
  <a:themeElements>
    <a:clrScheme name="Money_co_08 13">
      <a:dk1>
        <a:srgbClr val="4D4D4D"/>
      </a:dk1>
      <a:lt1>
        <a:srgbClr val="FFFFFF"/>
      </a:lt1>
      <a:dk2>
        <a:srgbClr val="3C6478"/>
      </a:dk2>
      <a:lt2>
        <a:srgbClr val="3C6478"/>
      </a:lt2>
      <a:accent1>
        <a:srgbClr val="4D8099"/>
      </a:accent1>
      <a:accent2>
        <a:srgbClr val="FF66CC"/>
      </a:accent2>
      <a:accent3>
        <a:srgbClr val="AFB8BE"/>
      </a:accent3>
      <a:accent4>
        <a:srgbClr val="DADADA"/>
      </a:accent4>
      <a:accent5>
        <a:srgbClr val="B2C0CA"/>
      </a:accent5>
      <a:accent6>
        <a:srgbClr val="E75CB9"/>
      </a:accent6>
      <a:hlink>
        <a:srgbClr val="FFCC00"/>
      </a:hlink>
      <a:folHlink>
        <a:srgbClr val="808080"/>
      </a:folHlink>
    </a:clrScheme>
    <a:fontScheme name="Money_co_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ney_co_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ney_co_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ney_co_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ney_co_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ney_co_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ney_co_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ney_co_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ney_co_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ney_co_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ney_co_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ney_co_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ney_co_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ney_co_08 13">
        <a:dk1>
          <a:srgbClr val="4D4D4D"/>
        </a:dk1>
        <a:lt1>
          <a:srgbClr val="FFFFFF"/>
        </a:lt1>
        <a:dk2>
          <a:srgbClr val="3C6478"/>
        </a:dk2>
        <a:lt2>
          <a:srgbClr val="3C6478"/>
        </a:lt2>
        <a:accent1>
          <a:srgbClr val="4D8099"/>
        </a:accent1>
        <a:accent2>
          <a:srgbClr val="FF66CC"/>
        </a:accent2>
        <a:accent3>
          <a:srgbClr val="AFB8BE"/>
        </a:accent3>
        <a:accent4>
          <a:srgbClr val="DADADA"/>
        </a:accent4>
        <a:accent5>
          <a:srgbClr val="B2C0CA"/>
        </a:accent5>
        <a:accent6>
          <a:srgbClr val="E75CB9"/>
        </a:accent6>
        <a:hlink>
          <a:srgbClr val="FFCC00"/>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ney_co_08">
  <a:themeElements>
    <a:clrScheme name="Money_co_08 13">
      <a:dk1>
        <a:srgbClr val="4D4D4D"/>
      </a:dk1>
      <a:lt1>
        <a:srgbClr val="FFFFFF"/>
      </a:lt1>
      <a:dk2>
        <a:srgbClr val="3C6478"/>
      </a:dk2>
      <a:lt2>
        <a:srgbClr val="3C6478"/>
      </a:lt2>
      <a:accent1>
        <a:srgbClr val="4D8099"/>
      </a:accent1>
      <a:accent2>
        <a:srgbClr val="FF66CC"/>
      </a:accent2>
      <a:accent3>
        <a:srgbClr val="AFB8BE"/>
      </a:accent3>
      <a:accent4>
        <a:srgbClr val="DADADA"/>
      </a:accent4>
      <a:accent5>
        <a:srgbClr val="B2C0CA"/>
      </a:accent5>
      <a:accent6>
        <a:srgbClr val="E75CB9"/>
      </a:accent6>
      <a:hlink>
        <a:srgbClr val="FFCC00"/>
      </a:hlink>
      <a:folHlink>
        <a:srgbClr val="808080"/>
      </a:folHlink>
    </a:clrScheme>
    <a:fontScheme name="Money_co_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ney_co_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ney_co_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ney_co_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ney_co_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ney_co_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ney_co_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ney_co_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ney_co_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ney_co_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ney_co_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ney_co_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ney_co_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ney_co_08 13">
        <a:dk1>
          <a:srgbClr val="4D4D4D"/>
        </a:dk1>
        <a:lt1>
          <a:srgbClr val="FFFFFF"/>
        </a:lt1>
        <a:dk2>
          <a:srgbClr val="3C6478"/>
        </a:dk2>
        <a:lt2>
          <a:srgbClr val="3C6478"/>
        </a:lt2>
        <a:accent1>
          <a:srgbClr val="4D8099"/>
        </a:accent1>
        <a:accent2>
          <a:srgbClr val="FF66CC"/>
        </a:accent2>
        <a:accent3>
          <a:srgbClr val="AFB8BE"/>
        </a:accent3>
        <a:accent4>
          <a:srgbClr val="DADADA"/>
        </a:accent4>
        <a:accent5>
          <a:srgbClr val="B2C0CA"/>
        </a:accent5>
        <a:accent6>
          <a:srgbClr val="E75CB9"/>
        </a:accent6>
        <a:hlink>
          <a:srgbClr val="FFCC00"/>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Contract_co_08 PowerPlugs Templates for PowerPoint</Template>
  <TotalTime>202</TotalTime>
  <Words>600</Words>
  <Application>Microsoft Office PowerPoint</Application>
  <PresentationFormat>On-screen Show (4:3)</PresentationFormat>
  <Paragraphs>76</Paragraphs>
  <Slides>8</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ＭＳ Ｐゴシック</vt:lpstr>
      <vt:lpstr>Arial</vt:lpstr>
      <vt:lpstr>Calibri</vt:lpstr>
      <vt:lpstr>Tahoma</vt:lpstr>
      <vt:lpstr>Money_co_08</vt:lpstr>
      <vt:lpstr>1_Money_co_08</vt:lpstr>
      <vt:lpstr>Mistakes, Misrepresentation, and Fraud</vt:lpstr>
      <vt:lpstr>PowerPoint Presentation</vt:lpstr>
      <vt:lpstr>Types of Contractual Mistakes</vt:lpstr>
      <vt:lpstr>Misrepresentation Untrue Statement of Fact</vt:lpstr>
      <vt:lpstr>Misrepresentation Materiality</vt:lpstr>
      <vt:lpstr>Misrepresentation Materiality</vt:lpstr>
      <vt:lpstr>Fraud and Remedies  for Fraud</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Contractual Mistakes</dc:title>
  <dc:creator>Preferred Customer</dc:creator>
  <cp:lastModifiedBy>Gabriela Marks-Cisneros</cp:lastModifiedBy>
  <cp:revision>26</cp:revision>
  <dcterms:created xsi:type="dcterms:W3CDTF">2009-01-07T03:52:39Z</dcterms:created>
  <dcterms:modified xsi:type="dcterms:W3CDTF">2017-06-06T15:30:04Z</dcterms:modified>
</cp:coreProperties>
</file>