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76" r:id="rId2"/>
  </p:sldMasterIdLst>
  <p:notesMasterIdLst>
    <p:notesMasterId r:id="rId12"/>
  </p:notesMasterIdLst>
  <p:sldIdLst>
    <p:sldId id="263" r:id="rId3"/>
    <p:sldId id="265" r:id="rId4"/>
    <p:sldId id="257" r:id="rId5"/>
    <p:sldId id="258" r:id="rId6"/>
    <p:sldId id="259" r:id="rId7"/>
    <p:sldId id="260" r:id="rId8"/>
    <p:sldId id="261" r:id="rId9"/>
    <p:sldId id="262" r:id="rId10"/>
    <p:sldId id="264" r:id="rId11"/>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370AEFE-F0EB-43C1-BAD4-22033A725554}" type="slidenum">
              <a:rPr lang="en-US" altLang="en-US"/>
              <a:pPr/>
              <a:t>‹#›</a:t>
            </a:fld>
            <a:endParaRPr lang="en-US" altLang="en-US"/>
          </a:p>
        </p:txBody>
      </p:sp>
    </p:spTree>
    <p:extLst>
      <p:ext uri="{BB962C8B-B14F-4D97-AF65-F5344CB8AC3E}">
        <p14:creationId xmlns:p14="http://schemas.microsoft.com/office/powerpoint/2010/main" val="3921091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1CAE839-6E88-4D9B-9DB1-042FA02F49AB}" type="slidenum">
              <a:rPr lang="en-US" altLang="en-US" sz="1200">
                <a:latin typeface="Arial" charset="0"/>
              </a:rPr>
              <a:pPr/>
              <a:t>3</a:t>
            </a:fld>
            <a:endParaRPr lang="en-US" altLang="en-US" sz="120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Genuine assent means no strings are tied to the agreement.</a:t>
            </a:r>
          </a:p>
        </p:txBody>
      </p:sp>
    </p:spTree>
    <p:extLst>
      <p:ext uri="{BB962C8B-B14F-4D97-AF65-F5344CB8AC3E}">
        <p14:creationId xmlns:p14="http://schemas.microsoft.com/office/powerpoint/2010/main" val="123699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D5383FB-BA3B-40EC-BE37-E205C1A1DE88}" type="slidenum">
              <a:rPr lang="en-US" altLang="en-US" sz="1200">
                <a:latin typeface="Arial" charset="0"/>
              </a:rPr>
              <a:pPr/>
              <a:t>4</a:t>
            </a:fld>
            <a:endParaRPr lang="en-US" altLang="en-US" sz="120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Any individual who is misled by an agreement or encounters duress or undue influence has the right to legally get out of the contract.</a:t>
            </a:r>
          </a:p>
        </p:txBody>
      </p:sp>
    </p:spTree>
    <p:extLst>
      <p:ext uri="{BB962C8B-B14F-4D97-AF65-F5344CB8AC3E}">
        <p14:creationId xmlns:p14="http://schemas.microsoft.com/office/powerpoint/2010/main" val="414923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1A4BD8A-F42F-4EBB-94D2-0F123E6111E4}" type="slidenum">
              <a:rPr lang="en-US" altLang="en-US" sz="1200">
                <a:latin typeface="Arial" charset="0"/>
              </a:rPr>
              <a:pPr/>
              <a:t>5</a:t>
            </a:fld>
            <a:endParaRPr lang="en-US" altLang="en-US" sz="120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one party is injured by an agreement, they have the right to rescind or get out of the unfair situation</a:t>
            </a:r>
          </a:p>
        </p:txBody>
      </p:sp>
    </p:spTree>
    <p:extLst>
      <p:ext uri="{BB962C8B-B14F-4D97-AF65-F5344CB8AC3E}">
        <p14:creationId xmlns:p14="http://schemas.microsoft.com/office/powerpoint/2010/main" val="328465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583EEC9-2F8E-4527-895C-D673DF258526}" type="slidenum">
              <a:rPr lang="en-US" altLang="en-US" sz="1200">
                <a:latin typeface="Arial" charset="0"/>
              </a:rPr>
              <a:pPr/>
              <a:t>6</a:t>
            </a:fld>
            <a:endParaRPr lang="en-US" altLang="en-US" sz="120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Threats are not legal when entering into agreements. Duress will make an agreement void.</a:t>
            </a:r>
          </a:p>
        </p:txBody>
      </p:sp>
    </p:spTree>
    <p:extLst>
      <p:ext uri="{BB962C8B-B14F-4D97-AF65-F5344CB8AC3E}">
        <p14:creationId xmlns:p14="http://schemas.microsoft.com/office/powerpoint/2010/main" val="342115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8C7BBFB-A1B6-4DB2-9B0F-E9AD83B686D7}" type="slidenum">
              <a:rPr lang="en-US" altLang="en-US" sz="1200">
                <a:latin typeface="Arial" charset="0"/>
              </a:rPr>
              <a:pPr/>
              <a:t>7</a:t>
            </a:fld>
            <a:endParaRPr lang="en-US" altLang="en-US" sz="120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Undue influence means that total trust exists between the offeror and offered.</a:t>
            </a:r>
          </a:p>
        </p:txBody>
      </p:sp>
    </p:spTree>
    <p:extLst>
      <p:ext uri="{BB962C8B-B14F-4D97-AF65-F5344CB8AC3E}">
        <p14:creationId xmlns:p14="http://schemas.microsoft.com/office/powerpoint/2010/main" val="606963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D8214B2-CCBC-44CA-BF9F-7638C13EA638}" type="slidenum">
              <a:rPr lang="en-US" altLang="en-US" sz="1200">
                <a:latin typeface="Arial" charset="0"/>
              </a:rPr>
              <a:pPr/>
              <a:t>8</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Unfair persuasion or undue influence occurs when an individual takes advantage of the elderly, lonely, or the weak. Undue influence involves taking unfair advantage of someone when they are vulnerable.</a:t>
            </a:r>
          </a:p>
        </p:txBody>
      </p:sp>
    </p:spTree>
    <p:extLst>
      <p:ext uri="{BB962C8B-B14F-4D97-AF65-F5344CB8AC3E}">
        <p14:creationId xmlns:p14="http://schemas.microsoft.com/office/powerpoint/2010/main" val="426534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a typeface="+mn-ea"/>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a typeface="+mn-ea"/>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20" name="Rectangle 20"/>
          <p:cNvSpPr>
            <a:spLocks noGrp="1" noChangeArrowheads="1"/>
          </p:cNvSpPr>
          <p:nvPr>
            <p:ph type="sldNum" sz="quarter" idx="12"/>
          </p:nvPr>
        </p:nvSpPr>
        <p:spPr/>
        <p:txBody>
          <a:bodyPr/>
          <a:lstStyle>
            <a:lvl1pPr>
              <a:defRPr/>
            </a:lvl1pPr>
          </a:lstStyle>
          <a:p>
            <a:fld id="{95F12D70-FA4B-42AA-83A9-39C23C7B995D}" type="slidenum">
              <a:rPr lang="en-US" altLang="en-US"/>
              <a:pPr/>
              <a:t>‹#›</a:t>
            </a:fld>
            <a:endParaRPr lang="en-US" altLang="en-US"/>
          </a:p>
        </p:txBody>
      </p:sp>
    </p:spTree>
    <p:extLst>
      <p:ext uri="{BB962C8B-B14F-4D97-AF65-F5344CB8AC3E}">
        <p14:creationId xmlns:p14="http://schemas.microsoft.com/office/powerpoint/2010/main" val="197915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9"/>
          <p:cNvSpPr>
            <a:spLocks noGrp="1" noChangeArrowheads="1"/>
          </p:cNvSpPr>
          <p:nvPr>
            <p:ph type="sldNum" sz="quarter" idx="12"/>
          </p:nvPr>
        </p:nvSpPr>
        <p:spPr>
          <a:ln/>
        </p:spPr>
        <p:txBody>
          <a:bodyPr/>
          <a:lstStyle>
            <a:lvl1pPr>
              <a:defRPr/>
            </a:lvl1pPr>
          </a:lstStyle>
          <a:p>
            <a:fld id="{5B528882-2A16-4AB2-A735-A355F4FAF925}" type="slidenum">
              <a:rPr lang="en-US" altLang="en-US"/>
              <a:pPr/>
              <a:t>‹#›</a:t>
            </a:fld>
            <a:endParaRPr lang="en-US" altLang="en-US"/>
          </a:p>
        </p:txBody>
      </p:sp>
    </p:spTree>
    <p:extLst>
      <p:ext uri="{BB962C8B-B14F-4D97-AF65-F5344CB8AC3E}">
        <p14:creationId xmlns:p14="http://schemas.microsoft.com/office/powerpoint/2010/main" val="293520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9"/>
          <p:cNvSpPr>
            <a:spLocks noGrp="1" noChangeArrowheads="1"/>
          </p:cNvSpPr>
          <p:nvPr>
            <p:ph type="sldNum" sz="quarter" idx="12"/>
          </p:nvPr>
        </p:nvSpPr>
        <p:spPr>
          <a:ln/>
        </p:spPr>
        <p:txBody>
          <a:bodyPr/>
          <a:lstStyle>
            <a:lvl1pPr>
              <a:defRPr/>
            </a:lvl1pPr>
          </a:lstStyle>
          <a:p>
            <a:fld id="{5E6BB016-4F8C-4FB2-8AD9-E2CDF713AF9F}" type="slidenum">
              <a:rPr lang="en-US" altLang="en-US"/>
              <a:pPr/>
              <a:t>‹#›</a:t>
            </a:fld>
            <a:endParaRPr lang="en-US" altLang="en-US"/>
          </a:p>
        </p:txBody>
      </p:sp>
    </p:spTree>
    <p:extLst>
      <p:ext uri="{BB962C8B-B14F-4D97-AF65-F5344CB8AC3E}">
        <p14:creationId xmlns:p14="http://schemas.microsoft.com/office/powerpoint/2010/main" val="3129260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9"/>
          <p:cNvSpPr>
            <a:spLocks noGrp="1" noChangeArrowheads="1"/>
          </p:cNvSpPr>
          <p:nvPr>
            <p:ph type="sldNum" sz="quarter" idx="12"/>
          </p:nvPr>
        </p:nvSpPr>
        <p:spPr>
          <a:ln/>
        </p:spPr>
        <p:txBody>
          <a:bodyPr/>
          <a:lstStyle>
            <a:lvl1pPr>
              <a:defRPr/>
            </a:lvl1pPr>
          </a:lstStyle>
          <a:p>
            <a:fld id="{AABAFFC1-CEA1-4DF2-80C6-B0F4FE041AEC}" type="slidenum">
              <a:rPr lang="en-US" altLang="en-US"/>
              <a:pPr/>
              <a:t>‹#›</a:t>
            </a:fld>
            <a:endParaRPr lang="en-US" altLang="en-US"/>
          </a:p>
        </p:txBody>
      </p:sp>
    </p:spTree>
    <p:extLst>
      <p:ext uri="{BB962C8B-B14F-4D97-AF65-F5344CB8AC3E}">
        <p14:creationId xmlns:p14="http://schemas.microsoft.com/office/powerpoint/2010/main" val="395844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9413" y="161925"/>
            <a:ext cx="8455025" cy="1058863"/>
          </a:xfrm>
        </p:spPr>
        <p:txBody>
          <a:bodyPr/>
          <a:lstStyle>
            <a:lvl1pPr>
              <a:defRPr sz="4600">
                <a:solidFill>
                  <a:srgbClr val="3C6478"/>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406525" y="1217613"/>
            <a:ext cx="6400800" cy="611187"/>
          </a:xfrm>
        </p:spPr>
        <p:txBody>
          <a:bodyPr/>
          <a:lstStyle>
            <a:lvl1pPr marL="0" indent="0" algn="ctr">
              <a:buFontTx/>
              <a:buNone/>
              <a:defRPr sz="2400">
                <a:solidFill>
                  <a:srgbClr val="000000"/>
                </a:solidFill>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8400"/>
            <a:ext cx="2133600" cy="476250"/>
          </a:xfrm>
        </p:spPr>
        <p:txBody>
          <a:bodyPr/>
          <a:lstStyle>
            <a:lvl1pPr>
              <a:defRPr>
                <a:solidFill>
                  <a:srgbClr val="000000"/>
                </a:solidFill>
              </a:defRPr>
            </a:lvl1pPr>
          </a:lstStyle>
          <a:p>
            <a:pPr>
              <a:defRPr/>
            </a:pPr>
            <a:endParaRPr lang="en-US"/>
          </a:p>
        </p:txBody>
      </p:sp>
      <p:sp>
        <p:nvSpPr>
          <p:cNvPr id="5" name="Rectangle 5"/>
          <p:cNvSpPr>
            <a:spLocks noGrp="1" noChangeArrowheads="1"/>
          </p:cNvSpPr>
          <p:nvPr>
            <p:ph type="ftr" sz="quarter" idx="11"/>
          </p:nvPr>
        </p:nvSpPr>
        <p:spPr>
          <a:xfrm>
            <a:off x="3124200" y="6248400"/>
            <a:ext cx="2895600" cy="476250"/>
          </a:xfrm>
        </p:spPr>
        <p:txBody>
          <a:bodyPr/>
          <a:lstStyle>
            <a:lvl1pPr>
              <a:defRPr>
                <a:solidFill>
                  <a:srgbClr val="000000"/>
                </a:solidFill>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xfrm>
            <a:off x="6553200" y="6248400"/>
            <a:ext cx="2133600" cy="476250"/>
          </a:xfrm>
        </p:spPr>
        <p:txBody>
          <a:bodyPr/>
          <a:lstStyle>
            <a:lvl1pPr>
              <a:defRPr>
                <a:solidFill>
                  <a:srgbClr val="000000"/>
                </a:solidFill>
              </a:defRPr>
            </a:lvl1pPr>
          </a:lstStyle>
          <a:p>
            <a:fld id="{62B8FFD3-E6AF-42EB-9D84-1C28C4D62C65}" type="slidenum">
              <a:rPr lang="en-US" altLang="en-US"/>
              <a:pPr/>
              <a:t>‹#›</a:t>
            </a:fld>
            <a:endParaRPr lang="en-US" altLang="en-US"/>
          </a:p>
        </p:txBody>
      </p:sp>
    </p:spTree>
    <p:extLst>
      <p:ext uri="{BB962C8B-B14F-4D97-AF65-F5344CB8AC3E}">
        <p14:creationId xmlns:p14="http://schemas.microsoft.com/office/powerpoint/2010/main" val="401562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9"/>
          <p:cNvSpPr>
            <a:spLocks noGrp="1" noChangeArrowheads="1"/>
          </p:cNvSpPr>
          <p:nvPr>
            <p:ph type="sldNum" sz="quarter" idx="12"/>
          </p:nvPr>
        </p:nvSpPr>
        <p:spPr>
          <a:ln/>
        </p:spPr>
        <p:txBody>
          <a:bodyPr/>
          <a:lstStyle>
            <a:lvl1pPr>
              <a:defRPr/>
            </a:lvl1pPr>
          </a:lstStyle>
          <a:p>
            <a:fld id="{CDC7D1BB-B2E0-4E74-AECA-FCC6371EEF2B}" type="slidenum">
              <a:rPr lang="en-US" altLang="en-US"/>
              <a:pPr/>
              <a:t>‹#›</a:t>
            </a:fld>
            <a:endParaRPr lang="en-US" altLang="en-US"/>
          </a:p>
        </p:txBody>
      </p:sp>
    </p:spTree>
    <p:extLst>
      <p:ext uri="{BB962C8B-B14F-4D97-AF65-F5344CB8AC3E}">
        <p14:creationId xmlns:p14="http://schemas.microsoft.com/office/powerpoint/2010/main" val="335356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9"/>
          <p:cNvSpPr>
            <a:spLocks noGrp="1" noChangeArrowheads="1"/>
          </p:cNvSpPr>
          <p:nvPr>
            <p:ph type="sldNum" sz="quarter" idx="12"/>
          </p:nvPr>
        </p:nvSpPr>
        <p:spPr>
          <a:ln/>
        </p:spPr>
        <p:txBody>
          <a:bodyPr/>
          <a:lstStyle>
            <a:lvl1pPr>
              <a:defRPr/>
            </a:lvl1pPr>
          </a:lstStyle>
          <a:p>
            <a:fld id="{8D0250E8-59F1-4C3C-A2F7-705B5EDC248E}" type="slidenum">
              <a:rPr lang="en-US" altLang="en-US"/>
              <a:pPr/>
              <a:t>‹#›</a:t>
            </a:fld>
            <a:endParaRPr lang="en-US" altLang="en-US"/>
          </a:p>
        </p:txBody>
      </p:sp>
    </p:spTree>
    <p:extLst>
      <p:ext uri="{BB962C8B-B14F-4D97-AF65-F5344CB8AC3E}">
        <p14:creationId xmlns:p14="http://schemas.microsoft.com/office/powerpoint/2010/main" val="97877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9"/>
          <p:cNvSpPr>
            <a:spLocks noGrp="1" noChangeArrowheads="1"/>
          </p:cNvSpPr>
          <p:nvPr>
            <p:ph type="sldNum" sz="quarter" idx="12"/>
          </p:nvPr>
        </p:nvSpPr>
        <p:spPr>
          <a:ln/>
        </p:spPr>
        <p:txBody>
          <a:bodyPr/>
          <a:lstStyle>
            <a:lvl1pPr>
              <a:defRPr/>
            </a:lvl1pPr>
          </a:lstStyle>
          <a:p>
            <a:fld id="{050C64B3-D51C-444A-AEB3-A91D77F48B8C}" type="slidenum">
              <a:rPr lang="en-US" altLang="en-US"/>
              <a:pPr/>
              <a:t>‹#›</a:t>
            </a:fld>
            <a:endParaRPr lang="en-US" altLang="en-US"/>
          </a:p>
        </p:txBody>
      </p:sp>
    </p:spTree>
    <p:extLst>
      <p:ext uri="{BB962C8B-B14F-4D97-AF65-F5344CB8AC3E}">
        <p14:creationId xmlns:p14="http://schemas.microsoft.com/office/powerpoint/2010/main" val="326985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9" name="Rectangle 9"/>
          <p:cNvSpPr>
            <a:spLocks noGrp="1" noChangeArrowheads="1"/>
          </p:cNvSpPr>
          <p:nvPr>
            <p:ph type="sldNum" sz="quarter" idx="12"/>
          </p:nvPr>
        </p:nvSpPr>
        <p:spPr>
          <a:ln/>
        </p:spPr>
        <p:txBody>
          <a:bodyPr/>
          <a:lstStyle>
            <a:lvl1pPr>
              <a:defRPr/>
            </a:lvl1pPr>
          </a:lstStyle>
          <a:p>
            <a:fld id="{08FEF3A5-C154-41EA-9A04-1E93E375A38B}" type="slidenum">
              <a:rPr lang="en-US" altLang="en-US"/>
              <a:pPr/>
              <a:t>‹#›</a:t>
            </a:fld>
            <a:endParaRPr lang="en-US" altLang="en-US"/>
          </a:p>
        </p:txBody>
      </p:sp>
    </p:spTree>
    <p:extLst>
      <p:ext uri="{BB962C8B-B14F-4D97-AF65-F5344CB8AC3E}">
        <p14:creationId xmlns:p14="http://schemas.microsoft.com/office/powerpoint/2010/main" val="85533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5" name="Rectangle 9"/>
          <p:cNvSpPr>
            <a:spLocks noGrp="1" noChangeArrowheads="1"/>
          </p:cNvSpPr>
          <p:nvPr>
            <p:ph type="sldNum" sz="quarter" idx="12"/>
          </p:nvPr>
        </p:nvSpPr>
        <p:spPr>
          <a:ln/>
        </p:spPr>
        <p:txBody>
          <a:bodyPr/>
          <a:lstStyle>
            <a:lvl1pPr>
              <a:defRPr/>
            </a:lvl1pPr>
          </a:lstStyle>
          <a:p>
            <a:fld id="{FCA8F626-CA6D-458D-94DA-2E04675EAC67}" type="slidenum">
              <a:rPr lang="en-US" altLang="en-US"/>
              <a:pPr/>
              <a:t>‹#›</a:t>
            </a:fld>
            <a:endParaRPr lang="en-US" altLang="en-US"/>
          </a:p>
        </p:txBody>
      </p:sp>
    </p:spTree>
    <p:extLst>
      <p:ext uri="{BB962C8B-B14F-4D97-AF65-F5344CB8AC3E}">
        <p14:creationId xmlns:p14="http://schemas.microsoft.com/office/powerpoint/2010/main" val="326907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4" name="Rectangle 9"/>
          <p:cNvSpPr>
            <a:spLocks noGrp="1" noChangeArrowheads="1"/>
          </p:cNvSpPr>
          <p:nvPr>
            <p:ph type="sldNum" sz="quarter" idx="12"/>
          </p:nvPr>
        </p:nvSpPr>
        <p:spPr>
          <a:ln/>
        </p:spPr>
        <p:txBody>
          <a:bodyPr/>
          <a:lstStyle>
            <a:lvl1pPr>
              <a:defRPr/>
            </a:lvl1pPr>
          </a:lstStyle>
          <a:p>
            <a:fld id="{B2D69BA5-5B33-4B66-92D2-94CE91D9A0BC}" type="slidenum">
              <a:rPr lang="en-US" altLang="en-US"/>
              <a:pPr/>
              <a:t>‹#›</a:t>
            </a:fld>
            <a:endParaRPr lang="en-US" altLang="en-US"/>
          </a:p>
        </p:txBody>
      </p:sp>
    </p:spTree>
    <p:extLst>
      <p:ext uri="{BB962C8B-B14F-4D97-AF65-F5344CB8AC3E}">
        <p14:creationId xmlns:p14="http://schemas.microsoft.com/office/powerpoint/2010/main" val="184191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9"/>
          <p:cNvSpPr>
            <a:spLocks noGrp="1" noChangeArrowheads="1"/>
          </p:cNvSpPr>
          <p:nvPr>
            <p:ph type="sldNum" sz="quarter" idx="12"/>
          </p:nvPr>
        </p:nvSpPr>
        <p:spPr>
          <a:ln/>
        </p:spPr>
        <p:txBody>
          <a:bodyPr/>
          <a:lstStyle>
            <a:lvl1pPr>
              <a:defRPr/>
            </a:lvl1pPr>
          </a:lstStyle>
          <a:p>
            <a:fld id="{A9EABED0-B6DD-4682-99CE-63FD4635484F}" type="slidenum">
              <a:rPr lang="en-US" altLang="en-US"/>
              <a:pPr/>
              <a:t>‹#›</a:t>
            </a:fld>
            <a:endParaRPr lang="en-US" altLang="en-US"/>
          </a:p>
        </p:txBody>
      </p:sp>
    </p:spTree>
    <p:extLst>
      <p:ext uri="{BB962C8B-B14F-4D97-AF65-F5344CB8AC3E}">
        <p14:creationId xmlns:p14="http://schemas.microsoft.com/office/powerpoint/2010/main" val="41850653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ea typeface="+mn-ea"/>
              </a:defRPr>
            </a:lvl1pPr>
          </a:lstStyle>
          <a:p>
            <a:pPr>
              <a:defRPr/>
            </a:pPr>
            <a:endParaRPr 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Copyright © Texas Education Agency, 2011.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6A328025-9CD2-4964-A1BA-A2C1394B60E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98"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Arial" charset="0"/>
          <a:ea typeface="ＭＳ Ｐゴシック" pitchFamily="-105"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Arial" charset="0"/>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Arial" charset="0"/>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Grp="1" noChangeArrowheads="1"/>
          </p:cNvSpPr>
          <p:nvPr>
            <p:ph type="dt" sz="half" idx="2"/>
          </p:nvPr>
        </p:nvSpPr>
        <p:spPr bwMode="auto">
          <a:xfrm>
            <a:off x="457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ahoma" charset="0"/>
                <a:ea typeface="+mn-ea"/>
              </a:defRPr>
            </a:lvl1pPr>
          </a:lstStyle>
          <a:p>
            <a:pPr>
              <a:defRPr/>
            </a:pPr>
            <a:endParaRPr lang="en-US"/>
          </a:p>
        </p:txBody>
      </p:sp>
      <p:sp>
        <p:nvSpPr>
          <p:cNvPr id="1032" name="Rectangle 8"/>
          <p:cNvSpPr>
            <a:spLocks noGrp="1" noChangeArrowheads="1"/>
          </p:cNvSpPr>
          <p:nvPr>
            <p:ph type="ftr" sz="quarter" idx="3"/>
          </p:nvPr>
        </p:nvSpPr>
        <p:spPr bwMode="auto">
          <a:xfrm>
            <a:off x="3124200" y="63246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en-US"/>
              <a:t>Copyright © Texas Education Agency, 2011. All rights reserved.</a:t>
            </a:r>
          </a:p>
        </p:txBody>
      </p:sp>
      <p:sp>
        <p:nvSpPr>
          <p:cNvPr id="1033" name="Rectangle 9"/>
          <p:cNvSpPr>
            <a:spLocks noGrp="1" noChangeArrowheads="1"/>
          </p:cNvSpPr>
          <p:nvPr>
            <p:ph type="sldNum" sz="quarter" idx="4"/>
          </p:nvPr>
        </p:nvSpPr>
        <p:spPr bwMode="auto">
          <a:xfrm>
            <a:off x="6553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244BA3F-F088-41BE-B887-89C9F5267F3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99"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hdr="0" dt="0"/>
  <p:txStyles>
    <p:titleStyle>
      <a:lvl1pPr algn="ctr" rtl="0" eaLnBrk="0" fontAlgn="base" hangingPunct="0">
        <a:spcBef>
          <a:spcPct val="0"/>
        </a:spcBef>
        <a:spcAft>
          <a:spcPct val="0"/>
        </a:spcAft>
        <a:defRPr sz="4000" b="1">
          <a:solidFill>
            <a:schemeClr val="tx2"/>
          </a:solidFill>
          <a:latin typeface="+mj-lt"/>
          <a:ea typeface="ＭＳ Ｐゴシック" pitchFamily="-105" charset="-128"/>
          <a:cs typeface="+mj-cs"/>
        </a:defRPr>
      </a:lvl1pPr>
      <a:lvl2pPr algn="ctr" rtl="0" eaLnBrk="0" fontAlgn="base" hangingPunct="0">
        <a:spcBef>
          <a:spcPct val="0"/>
        </a:spcBef>
        <a:spcAft>
          <a:spcPct val="0"/>
        </a:spcAft>
        <a:defRPr sz="4000" b="1">
          <a:solidFill>
            <a:schemeClr val="tx2"/>
          </a:solidFill>
          <a:latin typeface="Arial" charset="0"/>
          <a:ea typeface="ＭＳ Ｐゴシック" pitchFamily="-105" charset="-128"/>
        </a:defRPr>
      </a:lvl2pPr>
      <a:lvl3pPr algn="ctr" rtl="0" eaLnBrk="0" fontAlgn="base" hangingPunct="0">
        <a:spcBef>
          <a:spcPct val="0"/>
        </a:spcBef>
        <a:spcAft>
          <a:spcPct val="0"/>
        </a:spcAft>
        <a:defRPr sz="4000" b="1">
          <a:solidFill>
            <a:schemeClr val="tx2"/>
          </a:solidFill>
          <a:latin typeface="Arial" charset="0"/>
          <a:ea typeface="ＭＳ Ｐゴシック" pitchFamily="-105" charset="-128"/>
        </a:defRPr>
      </a:lvl3pPr>
      <a:lvl4pPr algn="ctr" rtl="0" eaLnBrk="0" fontAlgn="base" hangingPunct="0">
        <a:spcBef>
          <a:spcPct val="0"/>
        </a:spcBef>
        <a:spcAft>
          <a:spcPct val="0"/>
        </a:spcAft>
        <a:defRPr sz="4000" b="1">
          <a:solidFill>
            <a:schemeClr val="tx2"/>
          </a:solidFill>
          <a:latin typeface="Arial" charset="0"/>
          <a:ea typeface="ＭＳ Ｐゴシック" pitchFamily="-105" charset="-128"/>
        </a:defRPr>
      </a:lvl4pPr>
      <a:lvl5pPr algn="ctr" rtl="0" eaLnBrk="0" fontAlgn="base" hangingPunct="0">
        <a:spcBef>
          <a:spcPct val="0"/>
        </a:spcBef>
        <a:spcAft>
          <a:spcPct val="0"/>
        </a:spcAft>
        <a:defRPr sz="4000" b="1">
          <a:solidFill>
            <a:schemeClr val="tx2"/>
          </a:solidFill>
          <a:latin typeface="Arial" charset="0"/>
          <a:ea typeface="ＭＳ Ｐゴシック" pitchFamily="-105" charset="-128"/>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altLang="en-US" sz="4200" smtClean="0">
                <a:latin typeface="Calibri" pitchFamily="-105" charset="0"/>
              </a:rPr>
              <a:t>Duress and Undue Influence</a:t>
            </a:r>
          </a:p>
        </p:txBody>
      </p:sp>
      <p:sp>
        <p:nvSpPr>
          <p:cNvPr id="16387" name="Footer Placeholder 5"/>
          <p:cNvSpPr>
            <a:spLocks noGrp="1"/>
          </p:cNvSpPr>
          <p:nvPr>
            <p:ph type="ftr" sz="quarter" idx="11"/>
          </p:nvPr>
        </p:nvSpPr>
        <p:spPr>
          <a:xfrm>
            <a:off x="1828800" y="6172200"/>
            <a:ext cx="5334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t>Copyright © Texas Education Agency, 2013. All rights reserved.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1"/>
          </p:nvPr>
        </p:nvSpPr>
        <p:spPr>
          <a:xfrm>
            <a:off x="1600200" y="6324600"/>
            <a:ext cx="6019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t>Copyright © Texas Education Agency, 2013. All rights reserved.</a:t>
            </a:r>
          </a:p>
        </p:txBody>
      </p:sp>
      <p:sp>
        <p:nvSpPr>
          <p:cNvPr id="1741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0788492-0520-4C74-BA86-6EA4909FF77F}" type="slidenum">
              <a:rPr lang="en-US" altLang="en-US" sz="1400"/>
              <a:pPr/>
              <a:t>2</a:t>
            </a:fld>
            <a:endParaRPr lang="en-US" altLang="en-US" sz="1400"/>
          </a:p>
        </p:txBody>
      </p:sp>
      <p:sp>
        <p:nvSpPr>
          <p:cNvPr id="17412" name="Rectangle 1"/>
          <p:cNvSpPr>
            <a:spLocks noChangeArrowheads="1"/>
          </p:cNvSpPr>
          <p:nvPr/>
        </p:nvSpPr>
        <p:spPr bwMode="auto">
          <a:xfrm>
            <a:off x="762000" y="1828800"/>
            <a:ext cx="80772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latin typeface="Arial" charset="0"/>
                <a:ea typeface="Calibri" pitchFamily="-105" charset="0"/>
                <a:cs typeface="Arial" charset="0"/>
              </a:rPr>
              <a:t> Copyright and Terms of Service</a:t>
            </a:r>
          </a:p>
          <a:p>
            <a:pPr eaLnBrk="1" hangingPunct="1"/>
            <a:endParaRPr lang="en-US" altLang="en-US" sz="1800">
              <a:latin typeface="Times New Roman" pitchFamily="-105" charset="0"/>
              <a:ea typeface="Calibri" pitchFamily="-105" charset="0"/>
              <a:cs typeface="Times New Roman" pitchFamily="-105" charset="0"/>
            </a:endParaRPr>
          </a:p>
          <a:p>
            <a:r>
              <a:rPr lang="en-US" altLang="en-US" sz="1200" i="1">
                <a:latin typeface="Arial" charset="0"/>
                <a:ea typeface="Calibri" pitchFamily="-105" charset="0"/>
                <a:cs typeface="Arial"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latin typeface="Times New Roman" pitchFamily="-105" charset="0"/>
              <a:ea typeface="Calibri" pitchFamily="-105" charset="0"/>
              <a:cs typeface="Times New Roman" pitchFamily="-105" charset="0"/>
            </a:endParaRPr>
          </a:p>
          <a:p>
            <a:pPr>
              <a:buFontTx/>
              <a:buAutoNum type="arabicParenR"/>
            </a:pPr>
            <a:r>
              <a:rPr lang="en-US" altLang="en-US" sz="1200" i="1">
                <a:latin typeface="Arial" charset="0"/>
                <a:ea typeface="Calibri" pitchFamily="-105" charset="0"/>
                <a:cs typeface="Arial"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latin typeface="Times New Roman" pitchFamily="-105" charset="0"/>
              <a:ea typeface="Calibri" pitchFamily="-105" charset="0"/>
              <a:cs typeface="Times New Roman" pitchFamily="-105" charset="0"/>
            </a:endParaRPr>
          </a:p>
          <a:p>
            <a:r>
              <a:rPr lang="en-US" altLang="en-US" sz="1200" i="1">
                <a:latin typeface="Arial" charset="0"/>
                <a:ea typeface="Calibri" pitchFamily="-105" charset="0"/>
                <a:cs typeface="Arial" charset="0"/>
              </a:rPr>
              <a:t>2) Residents of the state of Texas may reproduce and use copies of the Materials and Related Materials for individual personal use only without obtaining written permission of the Texas Education Agency;</a:t>
            </a:r>
          </a:p>
          <a:p>
            <a:endParaRPr lang="en-US" altLang="en-US" sz="1800">
              <a:latin typeface="Times New Roman" pitchFamily="-105" charset="0"/>
              <a:ea typeface="Calibri" pitchFamily="-105" charset="0"/>
              <a:cs typeface="Times New Roman" pitchFamily="-105" charset="0"/>
            </a:endParaRPr>
          </a:p>
          <a:p>
            <a:r>
              <a:rPr lang="en-US" altLang="en-US" sz="1200" i="1">
                <a:latin typeface="Arial" charset="0"/>
                <a:ea typeface="Calibri" pitchFamily="-105" charset="0"/>
                <a:cs typeface="Arial" charset="0"/>
              </a:rPr>
              <a:t>3) Any portion reproduced must be reproduced in its entirety and remain unedited, unaltered and unchanged in any way;</a:t>
            </a:r>
          </a:p>
          <a:p>
            <a:endParaRPr lang="en-US" altLang="en-US" sz="1800">
              <a:latin typeface="Times New Roman" pitchFamily="-105" charset="0"/>
              <a:ea typeface="Calibri" pitchFamily="-105" charset="0"/>
              <a:cs typeface="Times New Roman" pitchFamily="-105" charset="0"/>
            </a:endParaRPr>
          </a:p>
          <a:p>
            <a:r>
              <a:rPr lang="en-US" altLang="en-US" sz="1200" i="1">
                <a:latin typeface="Arial" charset="0"/>
                <a:ea typeface="Calibri" pitchFamily="-105" charset="0"/>
                <a:cs typeface="Arial" charset="0"/>
              </a:rPr>
              <a:t>4) No monetary charge can be made for the reproduced materials or any document containing them; however, a reasonable charge to cover only the cost of reproduction and distribution may be charged.</a:t>
            </a:r>
            <a:endParaRPr lang="en-US" altLang="en-US" sz="1800">
              <a:latin typeface="Times New Roman" pitchFamily="-105" charset="0"/>
              <a:ea typeface="Calibri" pitchFamily="-105" charset="0"/>
              <a:cs typeface="Times New Roman" pitchFamily="-105" charset="0"/>
            </a:endParaRPr>
          </a:p>
          <a:p>
            <a:r>
              <a:rPr lang="en-US" altLang="en-US" sz="1200" i="1">
                <a:latin typeface="Arial" charset="0"/>
                <a:ea typeface="Calibri" pitchFamily="-105" charset="0"/>
                <a:cs typeface="Arial"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85800" y="533400"/>
            <a:ext cx="8570913" cy="865188"/>
          </a:xfrm>
        </p:spPr>
        <p:txBody>
          <a:bodyPr/>
          <a:lstStyle/>
          <a:p>
            <a:pPr eaLnBrk="1" hangingPunct="1"/>
            <a:r>
              <a:rPr lang="en-US" altLang="en-US" sz="4800" smtClean="0">
                <a:latin typeface="Calibri" pitchFamily="-105" charset="0"/>
              </a:rPr>
              <a:t>Genuine Assent</a:t>
            </a:r>
          </a:p>
        </p:txBody>
      </p:sp>
      <p:sp>
        <p:nvSpPr>
          <p:cNvPr id="9219" name="Rectangle 3"/>
          <p:cNvSpPr>
            <a:spLocks noGrp="1" noChangeArrowheads="1"/>
          </p:cNvSpPr>
          <p:nvPr>
            <p:ph type="body" idx="4294967295"/>
          </p:nvPr>
        </p:nvSpPr>
        <p:spPr>
          <a:xfrm>
            <a:off x="1295400" y="2895600"/>
            <a:ext cx="3352800" cy="2133600"/>
          </a:xfrm>
        </p:spPr>
        <p:txBody>
          <a:bodyPr/>
          <a:lstStyle/>
          <a:p>
            <a:pPr eaLnBrk="1" hangingPunct="1">
              <a:buFontTx/>
              <a:buNone/>
              <a:defRPr/>
            </a:pPr>
            <a:r>
              <a:rPr lang="en-US" dirty="0" smtClean="0">
                <a:effectLst>
                  <a:outerShdw blurRad="38100" dist="38100" dir="2700000" algn="tl">
                    <a:srgbClr val="000000"/>
                  </a:outerShdw>
                </a:effectLst>
                <a:latin typeface="Calibri"/>
                <a:ea typeface="+mn-ea"/>
                <a:cs typeface="Calibri"/>
              </a:rPr>
              <a:t>   True and complete agreement exists.</a:t>
            </a:r>
          </a:p>
        </p:txBody>
      </p:sp>
      <p:pic>
        <p:nvPicPr>
          <p:cNvPr id="18436" name="Picture 12" descr="C:\Users\Dale\AppData\Local\Microsoft\Windows\Temporary Internet Files\Content.IE5\43CAL4H1\MPj0400665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53000" y="2286000"/>
            <a:ext cx="3654425" cy="36544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8437" name="TextBox 8"/>
          <p:cNvSpPr txBox="1">
            <a:spLocks noChangeArrowheads="1"/>
          </p:cNvSpPr>
          <p:nvPr/>
        </p:nvSpPr>
        <p:spPr bwMode="auto">
          <a:xfrm>
            <a:off x="6019800" y="6019800"/>
            <a:ext cx="243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800"/>
              <a:t>No strings attached!</a:t>
            </a:r>
          </a:p>
        </p:txBody>
      </p:sp>
      <p:sp>
        <p:nvSpPr>
          <p:cNvPr id="18438" name="Footer Placeholder 7"/>
          <p:cNvSpPr>
            <a:spLocks noGrp="1"/>
          </p:cNvSpPr>
          <p:nvPr>
            <p:ph type="ftr" sz="quarter" idx="11"/>
          </p:nvPr>
        </p:nvSpPr>
        <p:spPr>
          <a:xfrm>
            <a:off x="1905000" y="6324600"/>
            <a:ext cx="5410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18439"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0C1D5C8-57D8-4152-88EE-6CB46CE7FED9}" type="slidenum">
              <a:rPr lang="en-US" altLang="en-US" sz="1400"/>
              <a:pPr/>
              <a:t>3</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533400"/>
            <a:ext cx="8570913" cy="865188"/>
          </a:xfrm>
        </p:spPr>
        <p:txBody>
          <a:bodyPr/>
          <a:lstStyle/>
          <a:p>
            <a:pPr eaLnBrk="1" hangingPunct="1"/>
            <a:r>
              <a:rPr lang="en-US" altLang="en-US" sz="4400" smtClean="0">
                <a:latin typeface="Calibri" pitchFamily="-105" charset="0"/>
              </a:rPr>
              <a:t>No Genuine Assent</a:t>
            </a:r>
          </a:p>
        </p:txBody>
      </p:sp>
      <p:sp>
        <p:nvSpPr>
          <p:cNvPr id="11267" name="Rectangle 3"/>
          <p:cNvSpPr>
            <a:spLocks noGrp="1" noChangeArrowheads="1"/>
          </p:cNvSpPr>
          <p:nvPr>
            <p:ph type="body" idx="4294967295"/>
          </p:nvPr>
        </p:nvSpPr>
        <p:spPr>
          <a:xfrm>
            <a:off x="1371600" y="1960563"/>
            <a:ext cx="6913563" cy="3525837"/>
          </a:xfrm>
        </p:spPr>
        <p:txBody>
          <a:bodyPr/>
          <a:lstStyle/>
          <a:p>
            <a:pPr eaLnBrk="1" hangingPunct="1"/>
            <a:r>
              <a:rPr lang="en-US" altLang="en-US" sz="3600" b="1" u="sng" smtClean="0">
                <a:effectLst>
                  <a:outerShdw blurRad="38100" dist="38100" dir="2700000" algn="tl">
                    <a:srgbClr val="000000"/>
                  </a:outerShdw>
                </a:effectLst>
                <a:latin typeface="Calibri" pitchFamily="-105" charset="0"/>
              </a:rPr>
              <a:t>Voidable Agreements</a:t>
            </a:r>
          </a:p>
          <a:p>
            <a:pPr lvl="1" eaLnBrk="1" hangingPunct="1"/>
            <a:r>
              <a:rPr lang="en-US" altLang="en-US" smtClean="0">
                <a:effectLst>
                  <a:outerShdw blurRad="38100" dist="38100" dir="2700000" algn="tl">
                    <a:srgbClr val="000000"/>
                  </a:outerShdw>
                </a:effectLst>
                <a:latin typeface="Calibri" pitchFamily="-105" charset="0"/>
              </a:rPr>
              <a:t>Duress</a:t>
            </a:r>
          </a:p>
          <a:p>
            <a:pPr lvl="1" eaLnBrk="1" hangingPunct="1"/>
            <a:r>
              <a:rPr lang="en-US" altLang="en-US" smtClean="0">
                <a:effectLst>
                  <a:outerShdw blurRad="38100" dist="38100" dir="2700000" algn="tl">
                    <a:srgbClr val="000000"/>
                  </a:outerShdw>
                </a:effectLst>
                <a:latin typeface="Calibri" pitchFamily="-105" charset="0"/>
              </a:rPr>
              <a:t>Undue influence</a:t>
            </a:r>
          </a:p>
          <a:p>
            <a:pPr lvl="1" eaLnBrk="1" hangingPunct="1"/>
            <a:r>
              <a:rPr lang="en-US" altLang="en-US" smtClean="0">
                <a:effectLst>
                  <a:outerShdw blurRad="38100" dist="38100" dir="2700000" algn="tl">
                    <a:srgbClr val="000000"/>
                  </a:outerShdw>
                </a:effectLst>
                <a:latin typeface="Calibri" pitchFamily="-105" charset="0"/>
              </a:rPr>
              <a:t>Mistake</a:t>
            </a:r>
          </a:p>
          <a:p>
            <a:pPr lvl="1" eaLnBrk="1" hangingPunct="1"/>
            <a:r>
              <a:rPr lang="en-US" altLang="en-US" smtClean="0">
                <a:effectLst>
                  <a:outerShdw blurRad="38100" dist="38100" dir="2700000" algn="tl">
                    <a:srgbClr val="000000"/>
                  </a:outerShdw>
                </a:effectLst>
                <a:latin typeface="Calibri" pitchFamily="-105" charset="0"/>
              </a:rPr>
              <a:t>Misrepresentation</a:t>
            </a:r>
          </a:p>
          <a:p>
            <a:pPr lvl="1" eaLnBrk="1" hangingPunct="1"/>
            <a:r>
              <a:rPr lang="en-US" altLang="en-US" smtClean="0">
                <a:effectLst>
                  <a:outerShdw blurRad="38100" dist="38100" dir="2700000" algn="tl">
                    <a:srgbClr val="000000"/>
                  </a:outerShdw>
                </a:effectLst>
                <a:latin typeface="Calibri" pitchFamily="-105" charset="0"/>
              </a:rPr>
              <a:t>Fraud</a:t>
            </a:r>
          </a:p>
          <a:p>
            <a:pPr lvl="1" eaLnBrk="1" hangingPunct="1">
              <a:buFontTx/>
              <a:buNone/>
            </a:pPr>
            <a:endParaRPr lang="en-US" altLang="en-US" smtClean="0">
              <a:effectLst>
                <a:outerShdw blurRad="38100" dist="38100" dir="2700000" algn="tl">
                  <a:srgbClr val="000000"/>
                </a:outerShdw>
              </a:effectLst>
              <a:latin typeface="Calibri" pitchFamily="-105" charset="0"/>
            </a:endParaRPr>
          </a:p>
        </p:txBody>
      </p:sp>
      <p:sp>
        <p:nvSpPr>
          <p:cNvPr id="20484" name="Footer Placeholder 5"/>
          <p:cNvSpPr>
            <a:spLocks noGrp="1"/>
          </p:cNvSpPr>
          <p:nvPr>
            <p:ph type="ftr" sz="quarter" idx="11"/>
          </p:nvPr>
        </p:nvSpPr>
        <p:spPr>
          <a:xfrm>
            <a:off x="1752600" y="6324600"/>
            <a:ext cx="5562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048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7CAF670-D8E0-4F26-B51A-2AB3773231F4}" type="slidenum">
              <a:rPr lang="en-US" altLang="en-US" sz="1400">
                <a:latin typeface="Calibri" pitchFamily="-105" charset="0"/>
              </a:rPr>
              <a:pPr/>
              <a:t>4</a:t>
            </a:fld>
            <a:endParaRPr lang="en-US" altLang="en-US" sz="1400">
              <a:latin typeface="Calibri"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26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 calcmode="lin" valueType="num">
                                      <p:cBhvr additive="base">
                                        <p:cTn id="23" dur="500" fill="hold"/>
                                        <p:tgtEl>
                                          <p:spTgt spid="1126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267">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 calcmode="lin" valueType="num">
                                      <p:cBhvr additive="base">
                                        <p:cTn id="27" dur="500" fill="hold"/>
                                        <p:tgtEl>
                                          <p:spTgt spid="11267">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126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09600" y="457200"/>
            <a:ext cx="8570913" cy="865188"/>
          </a:xfrm>
        </p:spPr>
        <p:txBody>
          <a:bodyPr/>
          <a:lstStyle/>
          <a:p>
            <a:pPr eaLnBrk="1" hangingPunct="1"/>
            <a:r>
              <a:rPr lang="en-US" altLang="en-US" smtClean="0">
                <a:latin typeface="Calibri" pitchFamily="-105" charset="0"/>
              </a:rPr>
              <a:t>No Genuine Assent</a:t>
            </a:r>
          </a:p>
        </p:txBody>
      </p:sp>
      <p:sp>
        <p:nvSpPr>
          <p:cNvPr id="13315" name="Rectangle 3"/>
          <p:cNvSpPr>
            <a:spLocks noGrp="1" noChangeArrowheads="1"/>
          </p:cNvSpPr>
          <p:nvPr>
            <p:ph type="body" idx="4294967295"/>
          </p:nvPr>
        </p:nvSpPr>
        <p:spPr>
          <a:xfrm>
            <a:off x="2362200" y="1981200"/>
            <a:ext cx="6781800" cy="3505200"/>
          </a:xfrm>
        </p:spPr>
        <p:txBody>
          <a:bodyPr/>
          <a:lstStyle/>
          <a:p>
            <a:pPr eaLnBrk="1" hangingPunct="1">
              <a:defRPr/>
            </a:pPr>
            <a:r>
              <a:rPr lang="en-US" u="sng" dirty="0" smtClean="0">
                <a:effectLst>
                  <a:outerShdw blurRad="38100" dist="38100" dir="2700000" algn="tl">
                    <a:srgbClr val="000000"/>
                  </a:outerShdw>
                </a:effectLst>
                <a:latin typeface="Calibri"/>
                <a:ea typeface="+mn-ea"/>
                <a:cs typeface="Calibri"/>
              </a:rPr>
              <a:t>Rescission</a:t>
            </a:r>
          </a:p>
          <a:p>
            <a:pPr lvl="1" eaLnBrk="1" hangingPunct="1">
              <a:defRPr/>
            </a:pPr>
            <a:r>
              <a:rPr lang="en-US" dirty="0" smtClean="0">
                <a:effectLst>
                  <a:outerShdw blurRad="38100" dist="38100" dir="2700000" algn="tl">
                    <a:srgbClr val="000000"/>
                  </a:outerShdw>
                </a:effectLst>
                <a:latin typeface="Calibri"/>
                <a:cs typeface="Calibri"/>
              </a:rPr>
              <a:t>There is an injured party.</a:t>
            </a:r>
          </a:p>
          <a:p>
            <a:pPr lvl="1" eaLnBrk="1" hangingPunct="1">
              <a:defRPr/>
            </a:pPr>
            <a:r>
              <a:rPr lang="en-US" dirty="0" smtClean="0">
                <a:effectLst>
                  <a:outerShdw blurRad="38100" dist="38100" dir="2700000" algn="tl">
                    <a:srgbClr val="000000"/>
                  </a:outerShdw>
                </a:effectLst>
                <a:latin typeface="Calibri"/>
                <a:cs typeface="Calibri"/>
              </a:rPr>
              <a:t>Injured party can cancel the contractual obligation.</a:t>
            </a:r>
          </a:p>
          <a:p>
            <a:pPr lvl="1" eaLnBrk="1" hangingPunct="1">
              <a:defRPr/>
            </a:pPr>
            <a:r>
              <a:rPr lang="en-US" dirty="0" smtClean="0">
                <a:effectLst>
                  <a:outerShdw blurRad="38100" dist="38100" dir="2700000" algn="tl">
                    <a:srgbClr val="000000"/>
                  </a:outerShdw>
                </a:effectLst>
                <a:latin typeface="Calibri"/>
                <a:cs typeface="Calibri"/>
              </a:rPr>
              <a:t>Injured party has the legal right to get back what has already been put into the contract.</a:t>
            </a:r>
          </a:p>
        </p:txBody>
      </p:sp>
      <p:pic>
        <p:nvPicPr>
          <p:cNvPr id="8197" name="Picture 7" descr="C:\Users\Dale\AppData\Local\Microsoft\Windows\Temporary Internet Files\Content.IE5\B8RRVLIW\MCPE02967_0000[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3810000"/>
            <a:ext cx="31305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Footer Placeholder 6"/>
          <p:cNvSpPr>
            <a:spLocks noGrp="1"/>
          </p:cNvSpPr>
          <p:nvPr>
            <p:ph type="ftr" sz="quarter" idx="11"/>
          </p:nvPr>
        </p:nvSpPr>
        <p:spPr>
          <a:xfrm>
            <a:off x="2438400" y="6324600"/>
            <a:ext cx="5715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2534"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ED6F0E71-F385-4784-9162-5F22621A1C66}" type="slidenum">
              <a:rPr lang="en-US" altLang="en-US" sz="1400"/>
              <a:pPr/>
              <a:t>5</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3" fill="hold" nodeType="clickEffect">
                                  <p:stCondLst>
                                    <p:cond delay="0"/>
                                  </p:stCondLst>
                                  <p:childTnLst>
                                    <p:anim calcmode="lin" valueType="num">
                                      <p:cBhvr additive="base">
                                        <p:cTn id="24" dur="500"/>
                                        <p:tgtEl>
                                          <p:spTgt spid="8197"/>
                                        </p:tgtEl>
                                        <p:attrNameLst>
                                          <p:attrName>ppt_x</p:attrName>
                                        </p:attrNameLst>
                                      </p:cBhvr>
                                      <p:tavLst>
                                        <p:tav tm="0">
                                          <p:val>
                                            <p:strVal val="ppt_x"/>
                                          </p:val>
                                        </p:tav>
                                        <p:tav tm="100000">
                                          <p:val>
                                            <p:strVal val="1+ppt_w/2"/>
                                          </p:val>
                                        </p:tav>
                                      </p:tavLst>
                                    </p:anim>
                                    <p:anim calcmode="lin" valueType="num">
                                      <p:cBhvr additive="base">
                                        <p:cTn id="25" dur="500"/>
                                        <p:tgtEl>
                                          <p:spTgt spid="8197"/>
                                        </p:tgtEl>
                                        <p:attrNameLst>
                                          <p:attrName>ppt_y</p:attrName>
                                        </p:attrNameLst>
                                      </p:cBhvr>
                                      <p:tavLst>
                                        <p:tav tm="0">
                                          <p:val>
                                            <p:strVal val="ppt_y"/>
                                          </p:val>
                                        </p:tav>
                                        <p:tav tm="100000">
                                          <p:val>
                                            <p:strVal val="0-ppt_h/2"/>
                                          </p:val>
                                        </p:tav>
                                      </p:tavLst>
                                    </p:anim>
                                    <p:set>
                                      <p:cBhvr>
                                        <p:cTn id="26" dur="1" fill="hold">
                                          <p:stCondLst>
                                            <p:cond delay="499"/>
                                          </p:stCondLst>
                                        </p:cTn>
                                        <p:tgtEl>
                                          <p:spTgt spid="81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85800" y="533400"/>
            <a:ext cx="8570913" cy="865188"/>
          </a:xfrm>
        </p:spPr>
        <p:txBody>
          <a:bodyPr/>
          <a:lstStyle/>
          <a:p>
            <a:pPr eaLnBrk="1" hangingPunct="1"/>
            <a:r>
              <a:rPr lang="en-US" altLang="en-US" smtClean="0">
                <a:latin typeface="Calibri" pitchFamily="-105" charset="0"/>
              </a:rPr>
              <a:t>No Genuine Assent</a:t>
            </a:r>
          </a:p>
        </p:txBody>
      </p:sp>
      <p:sp>
        <p:nvSpPr>
          <p:cNvPr id="15363" name="Rectangle 3"/>
          <p:cNvSpPr>
            <a:spLocks noGrp="1" noChangeArrowheads="1"/>
          </p:cNvSpPr>
          <p:nvPr>
            <p:ph type="body" idx="4294967295"/>
          </p:nvPr>
        </p:nvSpPr>
        <p:spPr>
          <a:xfrm>
            <a:off x="914400" y="1752600"/>
            <a:ext cx="6913563" cy="4897438"/>
          </a:xfrm>
        </p:spPr>
        <p:txBody>
          <a:bodyPr/>
          <a:lstStyle/>
          <a:p>
            <a:pPr eaLnBrk="1" hangingPunct="1">
              <a:defRPr/>
            </a:pPr>
            <a:r>
              <a:rPr lang="en-US" b="1" u="sng" dirty="0" smtClean="0">
                <a:effectLst>
                  <a:outerShdw blurRad="38100" dist="38100" dir="2700000" algn="tl">
                    <a:srgbClr val="000000"/>
                  </a:outerShdw>
                </a:effectLst>
                <a:latin typeface="Calibri"/>
                <a:ea typeface="+mn-ea"/>
                <a:cs typeface="Calibri"/>
              </a:rPr>
              <a:t>Duress</a:t>
            </a:r>
          </a:p>
          <a:p>
            <a:pPr lvl="1" eaLnBrk="1" hangingPunct="1">
              <a:defRPr/>
            </a:pPr>
            <a:r>
              <a:rPr lang="en-US" dirty="0" smtClean="0">
                <a:effectLst>
                  <a:outerShdw blurRad="38100" dist="38100" dir="2700000" algn="tl">
                    <a:srgbClr val="000000"/>
                  </a:outerShdw>
                </a:effectLst>
                <a:latin typeface="Calibri"/>
                <a:cs typeface="Calibri"/>
              </a:rPr>
              <a:t>One person uses illegal apprehension and pressure when negotiating a contract</a:t>
            </a:r>
          </a:p>
          <a:p>
            <a:pPr lvl="2" eaLnBrk="1" hangingPunct="1">
              <a:defRPr/>
            </a:pPr>
            <a:r>
              <a:rPr lang="en-US" dirty="0" smtClean="0">
                <a:effectLst>
                  <a:outerShdw blurRad="38100" dist="38100" dir="2700000" algn="tl">
                    <a:srgbClr val="000000"/>
                  </a:outerShdw>
                </a:effectLst>
                <a:latin typeface="Calibri"/>
                <a:cs typeface="Calibri"/>
              </a:rPr>
              <a:t>Threats of illegal or </a:t>
            </a:r>
            <a:r>
              <a:rPr lang="en-US" dirty="0" err="1" smtClean="0">
                <a:effectLst>
                  <a:outerShdw blurRad="38100" dist="38100" dir="2700000" algn="tl">
                    <a:srgbClr val="000000"/>
                  </a:outerShdw>
                </a:effectLst>
                <a:latin typeface="Calibri"/>
                <a:cs typeface="Calibri"/>
              </a:rPr>
              <a:t>tortious</a:t>
            </a:r>
            <a:r>
              <a:rPr lang="en-US" dirty="0" smtClean="0">
                <a:effectLst>
                  <a:outerShdw blurRad="38100" dist="38100" dir="2700000" algn="tl">
                    <a:srgbClr val="000000"/>
                  </a:outerShdw>
                </a:effectLst>
                <a:latin typeface="Calibri"/>
                <a:cs typeface="Calibri"/>
              </a:rPr>
              <a:t> conduct</a:t>
            </a:r>
          </a:p>
          <a:p>
            <a:pPr lvl="2" eaLnBrk="1" hangingPunct="1">
              <a:defRPr/>
            </a:pPr>
            <a:r>
              <a:rPr lang="en-US" dirty="0" smtClean="0">
                <a:effectLst>
                  <a:outerShdw blurRad="38100" dist="38100" dir="2700000" algn="tl">
                    <a:srgbClr val="000000"/>
                  </a:outerShdw>
                </a:effectLst>
                <a:latin typeface="Calibri"/>
                <a:cs typeface="Calibri"/>
              </a:rPr>
              <a:t>Threats to report crimes which you have a commitment to report</a:t>
            </a:r>
          </a:p>
          <a:p>
            <a:pPr lvl="2" eaLnBrk="1" hangingPunct="1">
              <a:defRPr/>
            </a:pPr>
            <a:r>
              <a:rPr lang="en-US" dirty="0" smtClean="0">
                <a:effectLst>
                  <a:outerShdw blurRad="38100" dist="38100" dir="2700000" algn="tl">
                    <a:srgbClr val="000000"/>
                  </a:outerShdw>
                </a:effectLst>
                <a:latin typeface="Calibri"/>
                <a:cs typeface="Calibri"/>
              </a:rPr>
              <a:t>Threats to sue</a:t>
            </a:r>
          </a:p>
          <a:p>
            <a:pPr lvl="2" eaLnBrk="1" hangingPunct="1">
              <a:defRPr/>
            </a:pPr>
            <a:r>
              <a:rPr lang="en-US" dirty="0" smtClean="0">
                <a:effectLst>
                  <a:outerShdw blurRad="38100" dist="38100" dir="2700000" algn="tl">
                    <a:srgbClr val="000000"/>
                  </a:outerShdw>
                </a:effectLst>
                <a:latin typeface="Calibri"/>
                <a:cs typeface="Calibri"/>
              </a:rPr>
              <a:t>Economic threats</a:t>
            </a:r>
          </a:p>
        </p:txBody>
      </p:sp>
      <p:sp>
        <p:nvSpPr>
          <p:cNvPr id="24580" name="Footer Placeholder 5"/>
          <p:cNvSpPr>
            <a:spLocks noGrp="1"/>
          </p:cNvSpPr>
          <p:nvPr>
            <p:ph type="ftr" sz="quarter" idx="11"/>
          </p:nvPr>
        </p:nvSpPr>
        <p:spPr>
          <a:xfrm>
            <a:off x="1905000" y="6324600"/>
            <a:ext cx="579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458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6ECD6FC-E640-4A6F-9771-D6D4E9237192}" type="slidenum">
              <a:rPr lang="en-US" altLang="en-US" sz="1400">
                <a:latin typeface="Calibri" pitchFamily="-105" charset="0"/>
              </a:rPr>
              <a:pPr/>
              <a:t>6</a:t>
            </a:fld>
            <a:endParaRPr lang="en-US" altLang="en-US" sz="1400">
              <a:latin typeface="Calibri"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 calcmode="lin" valueType="num">
                                      <p:cBhvr additive="base">
                                        <p:cTn id="23"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536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 calcmode="lin" valueType="num">
                                      <p:cBhvr additive="base">
                                        <p:cTn id="27"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381000" y="457200"/>
            <a:ext cx="7924800" cy="865188"/>
          </a:xfrm>
        </p:spPr>
        <p:txBody>
          <a:bodyPr/>
          <a:lstStyle/>
          <a:p>
            <a:pPr eaLnBrk="1" hangingPunct="1"/>
            <a:r>
              <a:rPr lang="en-US" altLang="en-US" smtClean="0">
                <a:latin typeface="Calibri" pitchFamily="-105" charset="0"/>
              </a:rPr>
              <a:t>Undue Influence and Assent</a:t>
            </a:r>
          </a:p>
        </p:txBody>
      </p:sp>
      <p:sp>
        <p:nvSpPr>
          <p:cNvPr id="17411" name="Rectangle 3"/>
          <p:cNvSpPr>
            <a:spLocks noGrp="1" noChangeArrowheads="1"/>
          </p:cNvSpPr>
          <p:nvPr>
            <p:ph type="body" idx="4294967295"/>
          </p:nvPr>
        </p:nvSpPr>
        <p:spPr>
          <a:xfrm>
            <a:off x="914400" y="2667000"/>
            <a:ext cx="4246563" cy="1447800"/>
          </a:xfrm>
        </p:spPr>
        <p:txBody>
          <a:bodyPr/>
          <a:lstStyle/>
          <a:p>
            <a:pPr eaLnBrk="1" hangingPunct="1">
              <a:buFontTx/>
              <a:buNone/>
              <a:defRPr/>
            </a:pPr>
            <a:r>
              <a:rPr lang="en-US" dirty="0" smtClean="0">
                <a:effectLst>
                  <a:outerShdw blurRad="38100" dist="38100" dir="2700000" algn="tl">
                    <a:srgbClr val="000000"/>
                  </a:outerShdw>
                </a:effectLst>
                <a:latin typeface="Calibri"/>
                <a:ea typeface="+mn-ea"/>
                <a:cs typeface="Calibri"/>
              </a:rPr>
              <a:t>   Relationship of trust, confidence, or authority must exist between the parties to the contract.</a:t>
            </a:r>
          </a:p>
        </p:txBody>
      </p:sp>
      <p:pic>
        <p:nvPicPr>
          <p:cNvPr id="26628" name="Picture 9" descr="C:\Users\Dale\AppData\Local\Microsoft\Windows\Temporary Internet Files\Content.IE5\QAL46PDX\MPj0438625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638800" y="2286000"/>
            <a:ext cx="2438400" cy="36639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629" name="Footer Placeholder 6"/>
          <p:cNvSpPr>
            <a:spLocks noGrp="1"/>
          </p:cNvSpPr>
          <p:nvPr>
            <p:ph type="ftr" sz="quarter" idx="11"/>
          </p:nvPr>
        </p:nvSpPr>
        <p:spPr>
          <a:xfrm>
            <a:off x="1752600" y="6324600"/>
            <a:ext cx="579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663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679532B-2DF1-4392-89D8-C7C30366749D}" type="slidenum">
              <a:rPr lang="en-US" altLang="en-US" sz="1400">
                <a:latin typeface="Calibri" pitchFamily="-105" charset="0"/>
              </a:rPr>
              <a:pPr/>
              <a:t>7</a:t>
            </a:fld>
            <a:endParaRPr lang="en-US" altLang="en-US" sz="1400">
              <a:latin typeface="Calibri"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52400" y="457200"/>
            <a:ext cx="7315200" cy="865188"/>
          </a:xfrm>
        </p:spPr>
        <p:txBody>
          <a:bodyPr/>
          <a:lstStyle/>
          <a:p>
            <a:pPr eaLnBrk="1" hangingPunct="1"/>
            <a:r>
              <a:rPr lang="en-US" altLang="en-US" smtClean="0">
                <a:latin typeface="Calibri" pitchFamily="-105" charset="0"/>
              </a:rPr>
              <a:t>Undue Influence and Assent</a:t>
            </a:r>
          </a:p>
        </p:txBody>
      </p:sp>
      <p:sp>
        <p:nvSpPr>
          <p:cNvPr id="19459" name="Rectangle 3"/>
          <p:cNvSpPr>
            <a:spLocks noGrp="1" noChangeArrowheads="1"/>
          </p:cNvSpPr>
          <p:nvPr>
            <p:ph type="body" idx="4294967295"/>
          </p:nvPr>
        </p:nvSpPr>
        <p:spPr>
          <a:xfrm>
            <a:off x="4343400" y="2209800"/>
            <a:ext cx="4398963" cy="3124200"/>
          </a:xfrm>
        </p:spPr>
        <p:txBody>
          <a:bodyPr/>
          <a:lstStyle/>
          <a:p>
            <a:pPr eaLnBrk="1" hangingPunct="1">
              <a:defRPr/>
            </a:pPr>
            <a:r>
              <a:rPr lang="en-US" u="sng" dirty="0" smtClean="0">
                <a:effectLst>
                  <a:outerShdw blurRad="38100" dist="38100" dir="2700000" algn="tl">
                    <a:srgbClr val="000000"/>
                  </a:outerShdw>
                </a:effectLst>
                <a:latin typeface="Calibri"/>
                <a:ea typeface="+mn-ea"/>
                <a:cs typeface="Calibri"/>
              </a:rPr>
              <a:t>Unfair Persuasion</a:t>
            </a:r>
          </a:p>
          <a:p>
            <a:pPr eaLnBrk="1" hangingPunct="1">
              <a:defRPr/>
            </a:pPr>
            <a:r>
              <a:rPr lang="en-US" u="sng" dirty="0" smtClean="0">
                <a:effectLst>
                  <a:outerShdw blurRad="38100" dist="38100" dir="2700000" algn="tl">
                    <a:srgbClr val="000000"/>
                  </a:outerShdw>
                </a:effectLst>
                <a:latin typeface="Calibri"/>
                <a:ea typeface="+mn-ea"/>
                <a:cs typeface="Calibri"/>
              </a:rPr>
              <a:t>Undue Influence- </a:t>
            </a:r>
            <a:r>
              <a:rPr lang="en-US" dirty="0" smtClean="0">
                <a:effectLst>
                  <a:outerShdw blurRad="38100" dist="38100" dir="2700000" algn="tl">
                    <a:srgbClr val="000000"/>
                  </a:outerShdw>
                </a:effectLst>
                <a:latin typeface="Calibri"/>
                <a:ea typeface="+mn-ea"/>
                <a:cs typeface="Calibri"/>
              </a:rPr>
              <a:t>occurs when one party to the contract is in a position of trust and wrongfully dominates the other party</a:t>
            </a:r>
          </a:p>
        </p:txBody>
      </p:sp>
      <p:pic>
        <p:nvPicPr>
          <p:cNvPr id="11" name="Picture 10" descr="underfoot istock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914400" y="2209800"/>
            <a:ext cx="3095625" cy="3886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8677" name="Footer Placeholder 6"/>
          <p:cNvSpPr>
            <a:spLocks noGrp="1"/>
          </p:cNvSpPr>
          <p:nvPr>
            <p:ph type="ftr" sz="quarter" idx="11"/>
          </p:nvPr>
        </p:nvSpPr>
        <p:spPr>
          <a:xfrm>
            <a:off x="1752600" y="6324600"/>
            <a:ext cx="6096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8678"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C3910AA8-72F2-4806-81B9-8D225175A2FB}" type="slidenum">
              <a:rPr lang="en-US" altLang="en-US" sz="1400">
                <a:latin typeface="Calibri" pitchFamily="-105" charset="0"/>
              </a:rPr>
              <a:pPr/>
              <a:t>8</a:t>
            </a:fld>
            <a:endParaRPr lang="en-US" altLang="en-US" sz="1400">
              <a:latin typeface="Calibri"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xit" presetSubtype="0" fill="hold" nodeType="clickEffect">
                                  <p:stCondLst>
                                    <p:cond delay="0"/>
                                  </p:stCondLst>
                                  <p:childTnLst>
                                    <p:anim calcmode="lin" valueType="num">
                                      <p:cBhvr>
                                        <p:cTn id="16" dur="1000"/>
                                        <p:tgtEl>
                                          <p:spTgt spid="11"/>
                                        </p:tgtEl>
                                        <p:attrNameLst>
                                          <p:attrName>ppt_w</p:attrName>
                                        </p:attrNameLst>
                                      </p:cBhvr>
                                      <p:tavLst>
                                        <p:tav tm="0">
                                          <p:val>
                                            <p:strVal val="ppt_w"/>
                                          </p:val>
                                        </p:tav>
                                        <p:tav tm="100000">
                                          <p:val>
                                            <p:fltVal val="0"/>
                                          </p:val>
                                        </p:tav>
                                      </p:tavLst>
                                    </p:anim>
                                    <p:anim calcmode="lin" valueType="num">
                                      <p:cBhvr>
                                        <p:cTn id="17" dur="1000"/>
                                        <p:tgtEl>
                                          <p:spTgt spid="11"/>
                                        </p:tgtEl>
                                        <p:attrNameLst>
                                          <p:attrName>ppt_h</p:attrName>
                                        </p:attrNameLst>
                                      </p:cBhvr>
                                      <p:tavLst>
                                        <p:tav tm="0">
                                          <p:val>
                                            <p:strVal val="ppt_h"/>
                                          </p:val>
                                        </p:tav>
                                        <p:tav tm="100000">
                                          <p:val>
                                            <p:fltVal val="0"/>
                                          </p:val>
                                        </p:tav>
                                      </p:tavLst>
                                    </p:anim>
                                    <p:anim calcmode="lin" valueType="num">
                                      <p:cBhvr>
                                        <p:cTn id="18" dur="1000"/>
                                        <p:tgtEl>
                                          <p:spTgt spid="11"/>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9" dur="1000"/>
                                        <p:tgtEl>
                                          <p:spTgt spid="11"/>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0"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latin typeface="Calibri" pitchFamily="-105" charset="0"/>
              </a:rPr>
              <a:t>Assignments</a:t>
            </a:r>
          </a:p>
        </p:txBody>
      </p:sp>
      <p:sp>
        <p:nvSpPr>
          <p:cNvPr id="30723" name="TextBox 5"/>
          <p:cNvSpPr txBox="1">
            <a:spLocks noChangeArrowheads="1"/>
          </p:cNvSpPr>
          <p:nvPr/>
        </p:nvSpPr>
        <p:spPr bwMode="auto">
          <a:xfrm>
            <a:off x="1828800" y="1752600"/>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2800">
                <a:latin typeface="Calibri" pitchFamily="-105" charset="0"/>
                <a:ea typeface="Arial" charset="0"/>
                <a:cs typeface="Calibri" pitchFamily="-105" charset="0"/>
              </a:rPr>
              <a:t>Independent Practice Assignments</a:t>
            </a:r>
          </a:p>
        </p:txBody>
      </p:sp>
      <p:sp>
        <p:nvSpPr>
          <p:cNvPr id="12293" name="Rectangle 5"/>
          <p:cNvSpPr>
            <a:spLocks noChangeArrowheads="1"/>
          </p:cNvSpPr>
          <p:nvPr/>
        </p:nvSpPr>
        <p:spPr bwMode="auto">
          <a:xfrm>
            <a:off x="685800" y="2486025"/>
            <a:ext cx="8077200" cy="372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tabLst>
                <a:tab pos="304800" algn="l"/>
              </a:tabLst>
              <a:defRPr sz="2400">
                <a:solidFill>
                  <a:schemeClr val="tx1"/>
                </a:solidFill>
                <a:latin typeface="Tahoma" pitchFamily="-105" charset="-52"/>
                <a:ea typeface="ＭＳ Ｐゴシック" pitchFamily="-105" charset="-128"/>
              </a:defRPr>
            </a:lvl1pPr>
            <a:lvl2pPr marL="37931725" indent="-37474525">
              <a:tabLst>
                <a:tab pos="304800" algn="l"/>
              </a:tabLst>
              <a:defRPr sz="2400">
                <a:solidFill>
                  <a:schemeClr val="tx1"/>
                </a:solidFill>
                <a:latin typeface="Tahoma" pitchFamily="-105" charset="-52"/>
                <a:ea typeface="ＭＳ Ｐゴシック" pitchFamily="-105" charset="-128"/>
              </a:defRPr>
            </a:lvl2pPr>
            <a:lvl3pPr>
              <a:tabLst>
                <a:tab pos="304800" algn="l"/>
              </a:tabLst>
              <a:defRPr sz="2400">
                <a:solidFill>
                  <a:schemeClr val="tx1"/>
                </a:solidFill>
                <a:latin typeface="Tahoma" pitchFamily="-105" charset="-52"/>
                <a:ea typeface="ＭＳ Ｐゴシック" pitchFamily="-105" charset="-128"/>
              </a:defRPr>
            </a:lvl3pPr>
            <a:lvl4pPr>
              <a:tabLst>
                <a:tab pos="304800" algn="l"/>
              </a:tabLst>
              <a:defRPr sz="2400">
                <a:solidFill>
                  <a:schemeClr val="tx1"/>
                </a:solidFill>
                <a:latin typeface="Tahoma" pitchFamily="-105" charset="-52"/>
                <a:ea typeface="ＭＳ Ｐゴシック" pitchFamily="-105" charset="-128"/>
              </a:defRPr>
            </a:lvl4pPr>
            <a:lvl5pPr>
              <a:tabLst>
                <a:tab pos="304800" algn="l"/>
              </a:tabLst>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tabLst>
                <a:tab pos="304800" algn="l"/>
              </a:tabLs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tabLst>
                <a:tab pos="304800" algn="l"/>
              </a:tabLs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tabLst>
                <a:tab pos="304800" algn="l"/>
              </a:tabLs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tabLst>
                <a:tab pos="304800" algn="l"/>
              </a:tabLst>
              <a:defRPr sz="2400">
                <a:solidFill>
                  <a:schemeClr val="tx1"/>
                </a:solidFill>
                <a:latin typeface="Tahoma" pitchFamily="-105" charset="-52"/>
                <a:ea typeface="ＭＳ Ｐゴシック" pitchFamily="-105" charset="-128"/>
              </a:defRPr>
            </a:lvl9pPr>
          </a:lstStyle>
          <a:p>
            <a:pPr>
              <a:buFontTx/>
              <a:buAutoNum type="arabicPeriod"/>
            </a:pPr>
            <a:r>
              <a:rPr lang="en-US" altLang="en-US" sz="1400" b="1">
                <a:latin typeface="Calibri" pitchFamily="-105" charset="0"/>
                <a:ea typeface="Times New Roman" pitchFamily="-105" charset="0"/>
                <a:cs typeface="Calibri" pitchFamily="-105" charset="0"/>
              </a:rPr>
              <a:t>Review Cards Assignment:</a:t>
            </a:r>
            <a:r>
              <a:rPr lang="en-US" altLang="en-US" sz="1400">
                <a:latin typeface="Calibri" pitchFamily="-105" charset="0"/>
                <a:ea typeface="Times New Roman" pitchFamily="-105" charset="0"/>
                <a:cs typeface="Calibri" pitchFamily="-105" charset="0"/>
              </a:rPr>
              <a:t> Give students legal terms and flash cards.  The student must clearly write the correct definition of the term on the back of the card. Now you are ready to play the review game “Flash Word.” Each team has an equal amount of cards. The team can flash a term or definition for a legal term and the opposing team must either give the correct definition for the term or the term for the definition presented. Teams will earn one point for each correct answer.</a:t>
            </a:r>
          </a:p>
          <a:p>
            <a:endParaRPr lang="en-US" altLang="en-US" sz="1400">
              <a:latin typeface="Calibri" pitchFamily="-105" charset="0"/>
              <a:ea typeface="Times New Roman" pitchFamily="-105" charset="0"/>
              <a:cs typeface="Calibri" pitchFamily="-105" charset="0"/>
            </a:endParaRPr>
          </a:p>
          <a:p>
            <a:r>
              <a:rPr lang="en-US" altLang="en-US" sz="1400" b="1">
                <a:latin typeface="Calibri" pitchFamily="-105" charset="0"/>
                <a:ea typeface="Times New Roman" pitchFamily="-105" charset="0"/>
                <a:cs typeface="Calibri" pitchFamily="-105" charset="0"/>
              </a:rPr>
              <a:t>2.  What’s Your Verdict?</a:t>
            </a:r>
            <a:r>
              <a:rPr lang="en-US" altLang="en-US" sz="1400">
                <a:latin typeface="Calibri" pitchFamily="-105" charset="0"/>
                <a:ea typeface="Times New Roman" pitchFamily="-105" charset="0"/>
                <a:cs typeface="Calibri" pitchFamily="-105" charset="0"/>
              </a:rPr>
              <a:t>: Janice and Becky both work at a popular department store. Janice found out that Becky was stealing clothing and selling it at a discount rate to her friends. Janice approaches Becky and threatens to go to the police unless Becky shares the profits with Janice. Becky agrees, but after two months of cooperating with Janice, Becky refuses to pay Janice any more money. Janice threatens to sue Becky for breaking the contract. Does Janice have a defense? </a:t>
            </a:r>
            <a:endParaRPr lang="en-US" altLang="en-US" sz="1400">
              <a:latin typeface="Calibri" pitchFamily="-105" charset="0"/>
            </a:endParaRPr>
          </a:p>
          <a:p>
            <a:endParaRPr lang="en-US" altLang="en-US" sz="1400">
              <a:latin typeface="Calibri" pitchFamily="-105" charset="0"/>
            </a:endParaRPr>
          </a:p>
          <a:p>
            <a:r>
              <a:rPr lang="en-US" altLang="en-US" sz="1400">
                <a:latin typeface="Calibri" pitchFamily="-105" charset="0"/>
                <a:cs typeface="Times New Roman" pitchFamily="-105" charset="0"/>
              </a:rPr>
              <a:t>3.   </a:t>
            </a:r>
            <a:r>
              <a:rPr lang="en-US" altLang="en-US" sz="1400" b="1">
                <a:latin typeface="Calibri" pitchFamily="-105" charset="0"/>
                <a:cs typeface="Times New Roman" pitchFamily="-105" charset="0"/>
              </a:rPr>
              <a:t>Fraud Alert Assignment: </a:t>
            </a:r>
            <a:r>
              <a:rPr lang="en-US" altLang="en-US" sz="1400">
                <a:latin typeface="Calibri" pitchFamily="-105" charset="0"/>
                <a:cs typeface="Times New Roman" pitchFamily="-105" charset="0"/>
              </a:rPr>
              <a:t>Design a brochure that will serve as a guide for individuals to avoid fraud, undue influence, and duress. The booklet must define each of these terms, give examples, and explain ways for individuals to protect themselves from becoming victims. The booklets should be helpful for senior citizens and others who are frequently targeted. This assignment will be evaluated using </a:t>
            </a:r>
            <a:r>
              <a:rPr lang="en-US" altLang="en-US" sz="1200">
                <a:latin typeface="Calibri" pitchFamily="-105" charset="0"/>
                <a:cs typeface="Times New Roman" pitchFamily="-105" charset="0"/>
              </a:rPr>
              <a:t>the associated rubric.</a:t>
            </a:r>
            <a:endParaRPr lang="en-US" altLang="en-US" sz="1800">
              <a:latin typeface="Calibri" pitchFamily="-105" charset="0"/>
            </a:endParaRPr>
          </a:p>
        </p:txBody>
      </p:sp>
      <p:sp>
        <p:nvSpPr>
          <p:cNvPr id="30725" name="Footer Placeholder 6"/>
          <p:cNvSpPr>
            <a:spLocks noGrp="1"/>
          </p:cNvSpPr>
          <p:nvPr>
            <p:ph type="ftr" sz="quarter" idx="11"/>
          </p:nvPr>
        </p:nvSpPr>
        <p:spPr>
          <a:xfrm>
            <a:off x="1600200" y="6381750"/>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3072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85FFC14-D513-4F38-B8E8-A6112E813E8A}" type="slidenum">
              <a:rPr lang="en-US" altLang="en-US" sz="1400">
                <a:latin typeface="Calibri" pitchFamily="-105" charset="0"/>
              </a:rPr>
              <a:pPr/>
              <a:t>9</a:t>
            </a:fld>
            <a:endParaRPr lang="en-US" altLang="en-US" sz="1400">
              <a:latin typeface="Calibri"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additive="base">
                                        <p:cTn id="7" dur="500" fill="hold"/>
                                        <p:tgtEl>
                                          <p:spTgt spid="12293"/>
                                        </p:tgtEl>
                                        <p:attrNameLst>
                                          <p:attrName>ppt_x</p:attrName>
                                        </p:attrNameLst>
                                      </p:cBhvr>
                                      <p:tavLst>
                                        <p:tav tm="0">
                                          <p:val>
                                            <p:strVal val="#ppt_x"/>
                                          </p:val>
                                        </p:tav>
                                        <p:tav tm="100000">
                                          <p:val>
                                            <p:strVal val="#ppt_x"/>
                                          </p:val>
                                        </p:tav>
                                      </p:tavLst>
                                    </p:anim>
                                    <p:anim calcmode="lin" valueType="num">
                                      <p:cBhvr additive="base">
                                        <p:cTn id="8"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5"/>
  <p:tag name="MMPROD_UIDATA" val="&lt;database version=&quot;7.0&quot;&gt;&lt;object type=&quot;1&quot; unique_id=&quot;10001&quot;&gt;&lt;object type=&quot;8&quot; unique_id=&quot;10530&quot;&gt;&lt;/object&gt;&lt;object type=&quot;2&quot; unique_id=&quot;10531&quot;&gt;&lt;object type=&quot;3&quot; unique_id=&quot;10532&quot;&gt;&lt;property id=&quot;20148&quot; value=&quot;5&quot;/&gt;&lt;property id=&quot;20300&quot; value=&quot;Slide 1 - &amp;quot;Duress and Undue Influence&amp;quot;&quot;/&gt;&lt;property id=&quot;20307&quot; value=&quot;263&quot;/&gt;&lt;/object&gt;&lt;object type=&quot;3&quot; unique_id=&quot;10533&quot;&gt;&lt;property id=&quot;20148&quot; value=&quot;5&quot;/&gt;&lt;property id=&quot;20300&quot; value=&quot;Slide 2&quot;/&gt;&lt;property id=&quot;20307&quot; value=&quot;265&quot;/&gt;&lt;/object&gt;&lt;object type=&quot;3&quot; unique_id=&quot;10534&quot;&gt;&lt;property id=&quot;20148&quot; value=&quot;5&quot;/&gt;&lt;property id=&quot;20300&quot; value=&quot;Slide 3 - &amp;quot;Genuine Assent&amp;quot;&quot;/&gt;&lt;property id=&quot;20307&quot; value=&quot;257&quot;/&gt;&lt;/object&gt;&lt;object type=&quot;3&quot; unique_id=&quot;10535&quot;&gt;&lt;property id=&quot;20148&quot; value=&quot;5&quot;/&gt;&lt;property id=&quot;20300&quot; value=&quot;Slide 4 - &amp;quot;No Genuine Assent&amp;quot;&quot;/&gt;&lt;property id=&quot;20307&quot; value=&quot;258&quot;/&gt;&lt;/object&gt;&lt;object type=&quot;3&quot; unique_id=&quot;10536&quot;&gt;&lt;property id=&quot;20148&quot; value=&quot;5&quot;/&gt;&lt;property id=&quot;20300&quot; value=&quot;Slide 5 - &amp;quot;No Genuine Assent&amp;quot;&quot;/&gt;&lt;property id=&quot;20307&quot; value=&quot;259&quot;/&gt;&lt;/object&gt;&lt;object type=&quot;3&quot; unique_id=&quot;10537&quot;&gt;&lt;property id=&quot;20148&quot; value=&quot;5&quot;/&gt;&lt;property id=&quot;20300&quot; value=&quot;Slide 6 - &amp;quot;No Genuine Assent&amp;quot;&quot;/&gt;&lt;property id=&quot;20307&quot; value=&quot;260&quot;/&gt;&lt;/object&gt;&lt;object type=&quot;3&quot; unique_id=&quot;10538&quot;&gt;&lt;property id=&quot;20148&quot; value=&quot;5&quot;/&gt;&lt;property id=&quot;20300&quot; value=&quot;Slide 7 - &amp;quot;Undue Influence and Assent&amp;quot;&quot;/&gt;&lt;property id=&quot;20307&quot; value=&quot;261&quot;/&gt;&lt;/object&gt;&lt;object type=&quot;3&quot; unique_id=&quot;10539&quot;&gt;&lt;property id=&quot;20148&quot; value=&quot;5&quot;/&gt;&lt;property id=&quot;20300&quot; value=&quot;Slide 8 - &amp;quot;Undue Influence and Assent&amp;quot;&quot;/&gt;&lt;property id=&quot;20307&quot; value=&quot;262&quot;/&gt;&lt;/object&gt;&lt;object type=&quot;3&quot; unique_id=&quot;10540&quot;&gt;&lt;property id=&quot;20148&quot; value=&quot;5&quot;/&gt;&lt;property id=&quot;20300&quot; value=&quot;Slide 9 - &amp;quot;Assignments&amp;quot;&quot;/&gt;&lt;property id=&quot;20307&quot; value=&quot;264&quot;/&gt;&lt;/object&gt;&lt;/object&gt;&lt;/object&gt;&lt;/database&gt;"/>
  <p:tag name="SECTOMILLISECCONVERTED" val="1"/>
</p:tagLst>
</file>

<file path=ppt/theme/theme1.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ney_co_08">
  <a:themeElements>
    <a:clrScheme name="Money_co_08 13">
      <a:dk1>
        <a:srgbClr val="4D4D4D"/>
      </a:dk1>
      <a:lt1>
        <a:srgbClr val="FFFFFF"/>
      </a:lt1>
      <a:dk2>
        <a:srgbClr val="3C6478"/>
      </a:dk2>
      <a:lt2>
        <a:srgbClr val="3C6478"/>
      </a:lt2>
      <a:accent1>
        <a:srgbClr val="4D8099"/>
      </a:accent1>
      <a:accent2>
        <a:srgbClr val="FF66CC"/>
      </a:accent2>
      <a:accent3>
        <a:srgbClr val="AFB8BE"/>
      </a:accent3>
      <a:accent4>
        <a:srgbClr val="DADADA"/>
      </a:accent4>
      <a:accent5>
        <a:srgbClr val="B2C0CA"/>
      </a:accent5>
      <a:accent6>
        <a:srgbClr val="E75CB9"/>
      </a:accent6>
      <a:hlink>
        <a:srgbClr val="FFCC00"/>
      </a:hlink>
      <a:folHlink>
        <a:srgbClr val="808080"/>
      </a:folHlink>
    </a:clrScheme>
    <a:fontScheme name="Money_co_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ney_co_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ney_co_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ney_co_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ney_co_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ney_co_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ney_co_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ney_co_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ney_co_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ney_co_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ney_co_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ney_co_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ney_co_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ney_co_08 13">
        <a:dk1>
          <a:srgbClr val="4D4D4D"/>
        </a:dk1>
        <a:lt1>
          <a:srgbClr val="FFFFFF"/>
        </a:lt1>
        <a:dk2>
          <a:srgbClr val="3C6478"/>
        </a:dk2>
        <a:lt2>
          <a:srgbClr val="3C6478"/>
        </a:lt2>
        <a:accent1>
          <a:srgbClr val="4D8099"/>
        </a:accent1>
        <a:accent2>
          <a:srgbClr val="FF66CC"/>
        </a:accent2>
        <a:accent3>
          <a:srgbClr val="AFB8BE"/>
        </a:accent3>
        <a:accent4>
          <a:srgbClr val="DADADA"/>
        </a:accent4>
        <a:accent5>
          <a:srgbClr val="B2C0CA"/>
        </a:accent5>
        <a:accent6>
          <a:srgbClr val="E75CB9"/>
        </a:accent6>
        <a:hlink>
          <a:srgbClr val="FFCC00"/>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841</TotalTime>
  <Words>659</Words>
  <Application>Microsoft Office PowerPoint</Application>
  <PresentationFormat>On-screen Show (4:3)</PresentationFormat>
  <Paragraphs>75</Paragraphs>
  <Slides>9</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ＭＳ Ｐゴシック</vt:lpstr>
      <vt:lpstr>Arial</vt:lpstr>
      <vt:lpstr>Calibri</vt:lpstr>
      <vt:lpstr>Tahoma</vt:lpstr>
      <vt:lpstr>Times New Roman</vt:lpstr>
      <vt:lpstr>Wingdings</vt:lpstr>
      <vt:lpstr>2_Shimmer</vt:lpstr>
      <vt:lpstr>Money_co_08</vt:lpstr>
      <vt:lpstr>Duress and Undue Influence</vt:lpstr>
      <vt:lpstr>PowerPoint Presentation</vt:lpstr>
      <vt:lpstr>Genuine Assent</vt:lpstr>
      <vt:lpstr>No Genuine Assent</vt:lpstr>
      <vt:lpstr>No Genuine Assent</vt:lpstr>
      <vt:lpstr>No Genuine Assent</vt:lpstr>
      <vt:lpstr>Undue Influence and Assent</vt:lpstr>
      <vt:lpstr>Undue Influence and Assent</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Genuine Assent and Duress</dc:title>
  <dc:creator>Preferred Customer</dc:creator>
  <cp:lastModifiedBy>Gabriela Marks-Cisneros</cp:lastModifiedBy>
  <cp:revision>26</cp:revision>
  <dcterms:created xsi:type="dcterms:W3CDTF">2013-04-15T02:41:57Z</dcterms:created>
  <dcterms:modified xsi:type="dcterms:W3CDTF">2017-06-06T15:27:32Z</dcterms:modified>
</cp:coreProperties>
</file>