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15"/>
  </p:notesMasterIdLst>
  <p:sldIdLst>
    <p:sldId id="266" r:id="rId3"/>
    <p:sldId id="268" r:id="rId4"/>
    <p:sldId id="257" r:id="rId5"/>
    <p:sldId id="258" r:id="rId6"/>
    <p:sldId id="259" r:id="rId7"/>
    <p:sldId id="260" r:id="rId8"/>
    <p:sldId id="261" r:id="rId9"/>
    <p:sldId id="262" r:id="rId10"/>
    <p:sldId id="263" r:id="rId11"/>
    <p:sldId id="264" r:id="rId12"/>
    <p:sldId id="265" r:id="rId13"/>
    <p:sldId id="267" r:id="rId14"/>
  </p:sldIdLst>
  <p:sldSz cx="9144000" cy="6858000" type="screen4x3"/>
  <p:notesSz cx="6858000" cy="9144000"/>
  <p:custDataLst>
    <p:tags r:id="rId16"/>
  </p:custDataLst>
  <p:defaultTextStyle>
    <a:defPPr>
      <a:defRPr lang="en-US"/>
    </a:defPPr>
    <a:lvl1pPr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1pPr>
    <a:lvl2pPr marL="4572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2pPr>
    <a:lvl3pPr marL="9144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3pPr>
    <a:lvl4pPr marL="13716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4pPr>
    <a:lvl5pPr marL="18288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5pPr>
    <a:lvl6pPr marL="2286000" algn="l" defTabSz="914400" rtl="0" eaLnBrk="1" latinLnBrk="0" hangingPunct="1">
      <a:defRPr kern="1200">
        <a:solidFill>
          <a:schemeClr val="tx1"/>
        </a:solidFill>
        <a:latin typeface="Tahoma" pitchFamily="-105" charset="-52"/>
        <a:ea typeface="ＭＳ Ｐゴシック" pitchFamily="-105" charset="-128"/>
        <a:cs typeface="+mn-cs"/>
      </a:defRPr>
    </a:lvl6pPr>
    <a:lvl7pPr marL="2743200" algn="l" defTabSz="914400" rtl="0" eaLnBrk="1" latinLnBrk="0" hangingPunct="1">
      <a:defRPr kern="1200">
        <a:solidFill>
          <a:schemeClr val="tx1"/>
        </a:solidFill>
        <a:latin typeface="Tahoma" pitchFamily="-105" charset="-52"/>
        <a:ea typeface="ＭＳ Ｐゴシック" pitchFamily="-105" charset="-128"/>
        <a:cs typeface="+mn-cs"/>
      </a:defRPr>
    </a:lvl7pPr>
    <a:lvl8pPr marL="3200400" algn="l" defTabSz="914400" rtl="0" eaLnBrk="1" latinLnBrk="0" hangingPunct="1">
      <a:defRPr kern="1200">
        <a:solidFill>
          <a:schemeClr val="tx1"/>
        </a:solidFill>
        <a:latin typeface="Tahoma" pitchFamily="-105" charset="-52"/>
        <a:ea typeface="ＭＳ Ｐゴシック" pitchFamily="-105" charset="-128"/>
        <a:cs typeface="+mn-cs"/>
      </a:defRPr>
    </a:lvl8pPr>
    <a:lvl9pPr marL="3657600" algn="l" defTabSz="914400" rtl="0" eaLnBrk="1" latinLnBrk="0" hangingPunct="1">
      <a:defRPr kern="1200">
        <a:solidFill>
          <a:schemeClr val="tx1"/>
        </a:solidFill>
        <a:latin typeface="Tahoma" pitchFamily="-105" charset="-52"/>
        <a:ea typeface="ＭＳ Ｐゴシック" pitchFamily="-10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660" y="60"/>
      </p:cViewPr>
      <p:guideLst>
        <p:guide orient="horz" pos="2160"/>
        <p:guide pos="2880"/>
      </p:guideLst>
    </p:cSldViewPr>
  </p:slideViewPr>
  <p:outlineViewPr>
    <p:cViewPr>
      <p:scale>
        <a:sx n="33" d="100"/>
        <a:sy n="33" d="100"/>
      </p:scale>
      <p:origin x="0" y="10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6CE68E3C-1186-49CE-BA56-6AD1A1A6A850}" type="slidenum">
              <a:rPr lang="en-US" altLang="en-US"/>
              <a:pPr/>
              <a:t>‹#›</a:t>
            </a:fld>
            <a:endParaRPr lang="en-US" altLang="en-US"/>
          </a:p>
        </p:txBody>
      </p:sp>
    </p:spTree>
    <p:extLst>
      <p:ext uri="{BB962C8B-B14F-4D97-AF65-F5344CB8AC3E}">
        <p14:creationId xmlns:p14="http://schemas.microsoft.com/office/powerpoint/2010/main" val="36387156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5F0C4D10-E26F-49AA-9165-4EC00EEAB321}" type="slidenum">
              <a:rPr lang="en-US" altLang="en-US" sz="1200">
                <a:latin typeface="Arial" charset="0"/>
              </a:rPr>
              <a:pPr/>
              <a:t>1</a:t>
            </a:fld>
            <a:endParaRPr lang="en-US" altLang="en-US" sz="1200">
              <a:latin typeface="Arial" charset="0"/>
            </a:endParaRPr>
          </a:p>
        </p:txBody>
      </p:sp>
    </p:spTree>
    <p:extLst>
      <p:ext uri="{BB962C8B-B14F-4D97-AF65-F5344CB8AC3E}">
        <p14:creationId xmlns:p14="http://schemas.microsoft.com/office/powerpoint/2010/main" val="3833405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5577415E-395F-45DE-9A35-268F75AD8FEF}" type="slidenum">
              <a:rPr lang="en-US" altLang="en-US" sz="1200">
                <a:latin typeface="Arial" charset="0"/>
              </a:rPr>
              <a:pPr/>
              <a:t>10</a:t>
            </a:fld>
            <a:endParaRPr lang="en-US" altLang="en-US" sz="120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Invitations are not offers. Most advertisements are invitations for someone to make an offer. Dates are not contracts.</a:t>
            </a:r>
          </a:p>
        </p:txBody>
      </p:sp>
    </p:spTree>
    <p:extLst>
      <p:ext uri="{BB962C8B-B14F-4D97-AF65-F5344CB8AC3E}">
        <p14:creationId xmlns:p14="http://schemas.microsoft.com/office/powerpoint/2010/main" val="247616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C6E3E324-A186-452F-A9DE-33D4DEF81F05}" type="slidenum">
              <a:rPr lang="en-US" altLang="en-US" sz="1200">
                <a:latin typeface="Arial" charset="0"/>
              </a:rPr>
              <a:pPr/>
              <a:t>11</a:t>
            </a:fld>
            <a:endParaRPr lang="en-US" altLang="en-US" sz="120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Contracts must be clear to the offeror and offeree.  Specific terms in a contract must be met or the contract can be broken.</a:t>
            </a:r>
          </a:p>
        </p:txBody>
      </p:sp>
    </p:spTree>
    <p:extLst>
      <p:ext uri="{BB962C8B-B14F-4D97-AF65-F5344CB8AC3E}">
        <p14:creationId xmlns:p14="http://schemas.microsoft.com/office/powerpoint/2010/main" val="1907463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2758E0F9-882E-4376-96EA-39739C2BDFF9}" type="slidenum">
              <a:rPr lang="en-US" altLang="en-US" sz="1200">
                <a:latin typeface="Arial" charset="0"/>
              </a:rPr>
              <a:pPr/>
              <a:t>2</a:t>
            </a:fld>
            <a:endParaRPr lang="en-US" altLang="en-US" sz="1200">
              <a:latin typeface="Arial" charset="0"/>
            </a:endParaRPr>
          </a:p>
        </p:txBody>
      </p:sp>
    </p:spTree>
    <p:extLst>
      <p:ext uri="{BB962C8B-B14F-4D97-AF65-F5344CB8AC3E}">
        <p14:creationId xmlns:p14="http://schemas.microsoft.com/office/powerpoint/2010/main" val="2586669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3F576448-5FF0-458A-BCC2-BC5F897BE395}" type="slidenum">
              <a:rPr lang="en-US" altLang="en-US" sz="1200">
                <a:latin typeface="Arial" charset="0"/>
              </a:rPr>
              <a:pPr/>
              <a:t>3</a:t>
            </a:fld>
            <a:endParaRPr lang="en-US" altLang="en-US" sz="1200">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offerer starts the ball rolling when considering contracts. The offeree has the choice to accept or reject the offer.</a:t>
            </a:r>
          </a:p>
        </p:txBody>
      </p:sp>
    </p:spTree>
    <p:extLst>
      <p:ext uri="{BB962C8B-B14F-4D97-AF65-F5344CB8AC3E}">
        <p14:creationId xmlns:p14="http://schemas.microsoft.com/office/powerpoint/2010/main" val="107056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EE286F43-7242-4CA6-8FBB-7D23359A9850}" type="slidenum">
              <a:rPr lang="en-US" altLang="en-US" sz="1200">
                <a:latin typeface="Arial" charset="0"/>
              </a:rPr>
              <a:pPr/>
              <a:t>4</a:t>
            </a:fld>
            <a:endParaRPr lang="en-US" altLang="en-US" sz="1200">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Genuine assent means taking action on your own free will.</a:t>
            </a:r>
          </a:p>
        </p:txBody>
      </p:sp>
    </p:spTree>
    <p:extLst>
      <p:ext uri="{BB962C8B-B14F-4D97-AF65-F5344CB8AC3E}">
        <p14:creationId xmlns:p14="http://schemas.microsoft.com/office/powerpoint/2010/main" val="603443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08DEF890-E8DD-4B4C-8196-FA2AB4AF32CF}" type="slidenum">
              <a:rPr lang="en-US" altLang="en-US" sz="1200">
                <a:latin typeface="Arial" charset="0"/>
              </a:rPr>
              <a:pPr/>
              <a:t>5</a:t>
            </a:fld>
            <a:endParaRPr lang="en-US" altLang="en-US" sz="1200">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Contracting someone to commit a crime or tort is illegal. Examples of unenforceable contracts include hiring a person to kill or burn down a business.</a:t>
            </a:r>
          </a:p>
        </p:txBody>
      </p:sp>
    </p:spTree>
    <p:extLst>
      <p:ext uri="{BB962C8B-B14F-4D97-AF65-F5344CB8AC3E}">
        <p14:creationId xmlns:p14="http://schemas.microsoft.com/office/powerpoint/2010/main" val="3013353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599F3E4F-FCB2-462D-8DC3-CEE12BA8DD55}" type="slidenum">
              <a:rPr lang="en-US" altLang="en-US" sz="1200">
                <a:latin typeface="Arial" charset="0"/>
              </a:rPr>
              <a:pPr/>
              <a:t>6</a:t>
            </a:fld>
            <a:endParaRPr lang="en-US" altLang="en-US" sz="1200">
              <a:latin typeface="Arial"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808064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34AC81F4-78E2-469B-A1DB-789CDD9D14C5}" type="slidenum">
              <a:rPr lang="en-US" altLang="en-US" sz="1200">
                <a:latin typeface="Arial" charset="0"/>
              </a:rPr>
              <a:pPr/>
              <a:t>7</a:t>
            </a:fld>
            <a:endParaRPr lang="en-US" altLang="en-US" sz="1200">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118308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0C4BB413-BFF0-4793-9083-950BA4F601D0}" type="slidenum">
              <a:rPr lang="en-US" altLang="en-US" sz="1200">
                <a:latin typeface="Arial" charset="0"/>
              </a:rPr>
              <a:pPr/>
              <a:t>8</a:t>
            </a:fld>
            <a:endParaRPr lang="en-US" altLang="en-US" sz="120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Getting something in writing is ALWAYS a good idea.</a:t>
            </a:r>
          </a:p>
        </p:txBody>
      </p:sp>
    </p:spTree>
    <p:extLst>
      <p:ext uri="{BB962C8B-B14F-4D97-AF65-F5344CB8AC3E}">
        <p14:creationId xmlns:p14="http://schemas.microsoft.com/office/powerpoint/2010/main" val="3672422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3122A7CD-EEC3-4F78-8E0D-99170C2E1027}" type="slidenum">
              <a:rPr lang="en-US" altLang="en-US" sz="1200">
                <a:latin typeface="Arial" charset="0"/>
              </a:rPr>
              <a:pPr/>
              <a:t>9</a:t>
            </a:fld>
            <a:endParaRPr lang="en-US" altLang="en-US" sz="1200">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Jokes can sometimes be held as legal offers. Entering a legal contract is not a joking matter. </a:t>
            </a:r>
          </a:p>
        </p:txBody>
      </p:sp>
    </p:spTree>
    <p:extLst>
      <p:ext uri="{BB962C8B-B14F-4D97-AF65-F5344CB8AC3E}">
        <p14:creationId xmlns:p14="http://schemas.microsoft.com/office/powerpoint/2010/main" val="25266269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1066800" y="4495800"/>
            <a:ext cx="6858000" cy="1219200"/>
          </a:xfrm>
        </p:spPr>
        <p:txBody>
          <a:bodyPr/>
          <a:lstStyle>
            <a:lvl1pPr>
              <a:defRPr/>
            </a:lvl1pPr>
          </a:lstStyle>
          <a:p>
            <a:r>
              <a:rPr lang="en-US"/>
              <a:t>Click to edit Master title style</a:t>
            </a:r>
          </a:p>
        </p:txBody>
      </p:sp>
      <p:sp>
        <p:nvSpPr>
          <p:cNvPr id="38915" name="Rectangle 3"/>
          <p:cNvSpPr>
            <a:spLocks noGrp="1" noChangeArrowheads="1"/>
          </p:cNvSpPr>
          <p:nvPr>
            <p:ph type="subTitle" idx="1"/>
          </p:nvPr>
        </p:nvSpPr>
        <p:spPr>
          <a:xfrm>
            <a:off x="1600200" y="5708650"/>
            <a:ext cx="5715000" cy="539750"/>
          </a:xfrm>
        </p:spPr>
        <p:txBody>
          <a:bodyPr/>
          <a:lstStyle>
            <a:lvl1pPr marL="0" indent="0" algn="ctr">
              <a:buFontTx/>
              <a:buNone/>
              <a:defRPr sz="2400"/>
            </a:lvl1pPr>
          </a:lstStyle>
          <a:p>
            <a:r>
              <a:rPr lang="en-US"/>
              <a:t>Click to edit Master subtitle style</a:t>
            </a:r>
          </a:p>
        </p:txBody>
      </p:sp>
      <p:sp>
        <p:nvSpPr>
          <p:cNvPr id="4" name="Rectangle 4"/>
          <p:cNvSpPr>
            <a:spLocks noGrp="1" noChangeArrowheads="1"/>
          </p:cNvSpPr>
          <p:nvPr>
            <p:ph type="dt" sz="half" idx="10"/>
          </p:nvPr>
        </p:nvSpPr>
        <p:spPr>
          <a:xfrm>
            <a:off x="609600" y="6400800"/>
            <a:ext cx="2362200" cy="381000"/>
          </a:xfrm>
        </p:spPr>
        <p:txBody>
          <a:bodyPr/>
          <a:lstStyle>
            <a:lvl1pPr>
              <a:defRPr/>
            </a:lvl1pPr>
          </a:lstStyle>
          <a:p>
            <a:fld id="{218732FA-0370-410C-9BF9-72DFDBD06A81}" type="datetime1">
              <a:rPr lang="en-US" altLang="en-US"/>
              <a:pPr/>
              <a:t>6/6/2017</a:t>
            </a:fld>
            <a:endParaRPr lang="en-US" altLang="en-US"/>
          </a:p>
        </p:txBody>
      </p:sp>
      <p:sp>
        <p:nvSpPr>
          <p:cNvPr id="5" name="Rectangle 5"/>
          <p:cNvSpPr>
            <a:spLocks noGrp="1" noChangeArrowheads="1"/>
          </p:cNvSpPr>
          <p:nvPr>
            <p:ph type="ftr" sz="quarter" idx="11"/>
          </p:nvPr>
        </p:nvSpPr>
        <p:spPr>
          <a:xfrm>
            <a:off x="3581400" y="6400800"/>
            <a:ext cx="2895600" cy="381000"/>
          </a:xfrm>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xfrm>
            <a:off x="7010400" y="6400800"/>
            <a:ext cx="1905000" cy="381000"/>
          </a:xfrm>
        </p:spPr>
        <p:txBody>
          <a:bodyPr/>
          <a:lstStyle>
            <a:lvl1pPr>
              <a:defRPr/>
            </a:lvl1pPr>
          </a:lstStyle>
          <a:p>
            <a:fld id="{24091DFA-4854-4D56-A133-0F9CE2D156A7}" type="slidenum">
              <a:rPr lang="en-US" altLang="en-US"/>
              <a:pPr/>
              <a:t>‹#›</a:t>
            </a:fld>
            <a:endParaRPr lang="en-US" altLang="en-US"/>
          </a:p>
        </p:txBody>
      </p:sp>
    </p:spTree>
    <p:extLst>
      <p:ext uri="{BB962C8B-B14F-4D97-AF65-F5344CB8AC3E}">
        <p14:creationId xmlns:p14="http://schemas.microsoft.com/office/powerpoint/2010/main" val="3171661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30B4BE02-DA8C-4A66-A93F-C424EDCE5087}" type="datetime1">
              <a:rPr lang="en-US" altLang="en-US"/>
              <a:pPr/>
              <a:t>6/6/2017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ln/>
        </p:spPr>
        <p:txBody>
          <a:bodyPr/>
          <a:lstStyle>
            <a:lvl1pPr>
              <a:defRPr/>
            </a:lvl1pPr>
          </a:lstStyle>
          <a:p>
            <a:fld id="{47F0C97E-ADEA-4C33-986F-E9C434D86F18}" type="slidenum">
              <a:rPr lang="en-US" altLang="en-US"/>
              <a:pPr/>
              <a:t>‹#›</a:t>
            </a:fld>
            <a:endParaRPr lang="en-US" altLang="en-US"/>
          </a:p>
        </p:txBody>
      </p:sp>
    </p:spTree>
    <p:extLst>
      <p:ext uri="{BB962C8B-B14F-4D97-AF65-F5344CB8AC3E}">
        <p14:creationId xmlns:p14="http://schemas.microsoft.com/office/powerpoint/2010/main" val="2352105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228600"/>
            <a:ext cx="20193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59055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F1793635-74B8-4262-A3D1-FA77E9E18F79}" type="datetime1">
              <a:rPr lang="en-US" altLang="en-US"/>
              <a:pPr/>
              <a:t>6/6/2017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ln/>
        </p:spPr>
        <p:txBody>
          <a:bodyPr/>
          <a:lstStyle>
            <a:lvl1pPr>
              <a:defRPr/>
            </a:lvl1pPr>
          </a:lstStyle>
          <a:p>
            <a:fld id="{DDC3DF73-E7B7-40C5-A5C0-4537BCB4AD99}" type="slidenum">
              <a:rPr lang="en-US" altLang="en-US"/>
              <a:pPr/>
              <a:t>‹#›</a:t>
            </a:fld>
            <a:endParaRPr lang="en-US" altLang="en-US"/>
          </a:p>
        </p:txBody>
      </p:sp>
    </p:spTree>
    <p:extLst>
      <p:ext uri="{BB962C8B-B14F-4D97-AF65-F5344CB8AC3E}">
        <p14:creationId xmlns:p14="http://schemas.microsoft.com/office/powerpoint/2010/main" val="4038980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latin typeface="Tahoma" charset="0"/>
                  <a:ea typeface="+mn-ea"/>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a typeface="+mn-ea"/>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latin typeface="Tahoma" charset="0"/>
                <a:ea typeface="+mn-ea"/>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latin typeface="Tahoma" charset="0"/>
                <a:ea typeface="+mn-ea"/>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latin typeface="Tahoma" charset="0"/>
                <a:ea typeface="+mn-ea"/>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a typeface="+mn-ea"/>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latin typeface="Tahoma" charset="0"/>
                  <a:ea typeface="+mn-ea"/>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Tahoma" charset="0"/>
                  <a:ea typeface="+mn-ea"/>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latin typeface="Tahoma" charset="0"/>
                  <a:ea typeface="+mn-ea"/>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latin typeface="Tahoma" charset="0"/>
                  <a:ea typeface="+mn-ea"/>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latin typeface="Tahoma" charset="0"/>
                  <a:ea typeface="+mn-ea"/>
                </a:endParaRPr>
              </a:p>
            </p:txBody>
          </p:sp>
        </p:grpSp>
      </p:grpSp>
      <p:sp>
        <p:nvSpPr>
          <p:cNvPr id="7184"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7185"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a:lvl1pPr>
          </a:lstStyle>
          <a:p>
            <a:fld id="{AA1F8169-E070-4DB4-BEDA-806BF0C291A7}" type="datetime1">
              <a:rPr lang="en-US" altLang="en-US"/>
              <a:pPr/>
              <a:t>6/6/2017</a:t>
            </a:fld>
            <a:endParaRPr lang="en-US" altLang="en-US"/>
          </a:p>
        </p:txBody>
      </p:sp>
      <p:sp>
        <p:nvSpPr>
          <p:cNvPr id="19" name="Rectangle 19"/>
          <p:cNvSpPr>
            <a:spLocks noGrp="1" noChangeArrowheads="1"/>
          </p:cNvSpPr>
          <p:nvPr>
            <p:ph type="ftr" sz="quarter" idx="11"/>
          </p:nvPr>
        </p:nvSpPr>
        <p:spPr/>
        <p:txBody>
          <a:bodyPr/>
          <a:lstStyle>
            <a:lvl1pPr>
              <a:defRPr/>
            </a:lvl1pPr>
          </a:lstStyle>
          <a:p>
            <a:r>
              <a:rPr lang="en-US" altLang="en-US"/>
              <a:t>Copyright © Texas Education Agency, 2011. All rights reserved.</a:t>
            </a:r>
          </a:p>
        </p:txBody>
      </p:sp>
      <p:sp>
        <p:nvSpPr>
          <p:cNvPr id="20" name="Rectangle 20"/>
          <p:cNvSpPr>
            <a:spLocks noGrp="1" noChangeArrowheads="1"/>
          </p:cNvSpPr>
          <p:nvPr>
            <p:ph type="sldNum" sz="quarter" idx="12"/>
          </p:nvPr>
        </p:nvSpPr>
        <p:spPr/>
        <p:txBody>
          <a:bodyPr/>
          <a:lstStyle>
            <a:lvl1pPr>
              <a:defRPr/>
            </a:lvl1pPr>
          </a:lstStyle>
          <a:p>
            <a:fld id="{648D60F5-FB32-4370-B002-AB11E191BDD6}" type="slidenum">
              <a:rPr lang="en-US" altLang="en-US"/>
              <a:pPr/>
              <a:t>‹#›</a:t>
            </a:fld>
            <a:endParaRPr lang="en-US" altLang="en-US"/>
          </a:p>
        </p:txBody>
      </p:sp>
    </p:spTree>
    <p:extLst>
      <p:ext uri="{BB962C8B-B14F-4D97-AF65-F5344CB8AC3E}">
        <p14:creationId xmlns:p14="http://schemas.microsoft.com/office/powerpoint/2010/main" val="3106357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736D798-092A-4F09-B84B-87134BB7657B}" type="datetime1">
              <a:rPr lang="en-US" altLang="en-US"/>
              <a:pPr/>
              <a:t>6/6/2017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ln/>
        </p:spPr>
        <p:txBody>
          <a:bodyPr/>
          <a:lstStyle>
            <a:lvl1pPr>
              <a:defRPr/>
            </a:lvl1pPr>
          </a:lstStyle>
          <a:p>
            <a:fld id="{970823DF-5469-4A0C-987C-47AB9E6397E4}" type="slidenum">
              <a:rPr lang="en-US" altLang="en-US"/>
              <a:pPr/>
              <a:t>‹#›</a:t>
            </a:fld>
            <a:endParaRPr lang="en-US" altLang="en-US"/>
          </a:p>
        </p:txBody>
      </p:sp>
    </p:spTree>
    <p:extLst>
      <p:ext uri="{BB962C8B-B14F-4D97-AF65-F5344CB8AC3E}">
        <p14:creationId xmlns:p14="http://schemas.microsoft.com/office/powerpoint/2010/main" val="1421860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983A30C-53C0-4BFC-A8F4-41D8E19874B4}" type="datetime1">
              <a:rPr lang="en-US" altLang="en-US"/>
              <a:pPr/>
              <a:t>6/6/2017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ln/>
        </p:spPr>
        <p:txBody>
          <a:bodyPr/>
          <a:lstStyle>
            <a:lvl1pPr>
              <a:defRPr/>
            </a:lvl1pPr>
          </a:lstStyle>
          <a:p>
            <a:fld id="{87D0CF85-9D3C-4B13-AAD3-D024B335A4CF}" type="slidenum">
              <a:rPr lang="en-US" altLang="en-US"/>
              <a:pPr/>
              <a:t>‹#›</a:t>
            </a:fld>
            <a:endParaRPr lang="en-US" altLang="en-US"/>
          </a:p>
        </p:txBody>
      </p:sp>
    </p:spTree>
    <p:extLst>
      <p:ext uri="{BB962C8B-B14F-4D97-AF65-F5344CB8AC3E}">
        <p14:creationId xmlns:p14="http://schemas.microsoft.com/office/powerpoint/2010/main" val="42907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06BFFD50-75D2-470E-9C67-AF43638D94AC}" type="datetime1">
              <a:rPr lang="en-US" altLang="en-US"/>
              <a:pPr/>
              <a:t>6/6/2017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7" name="Rectangle 6"/>
          <p:cNvSpPr>
            <a:spLocks noGrp="1" noChangeArrowheads="1"/>
          </p:cNvSpPr>
          <p:nvPr>
            <p:ph type="sldNum" sz="quarter" idx="12"/>
          </p:nvPr>
        </p:nvSpPr>
        <p:spPr>
          <a:ln/>
        </p:spPr>
        <p:txBody>
          <a:bodyPr/>
          <a:lstStyle>
            <a:lvl1pPr>
              <a:defRPr/>
            </a:lvl1pPr>
          </a:lstStyle>
          <a:p>
            <a:fld id="{0996E952-328A-449E-A0C7-19705E8ADC44}" type="slidenum">
              <a:rPr lang="en-US" altLang="en-US"/>
              <a:pPr/>
              <a:t>‹#›</a:t>
            </a:fld>
            <a:endParaRPr lang="en-US" altLang="en-US"/>
          </a:p>
        </p:txBody>
      </p:sp>
    </p:spTree>
    <p:extLst>
      <p:ext uri="{BB962C8B-B14F-4D97-AF65-F5344CB8AC3E}">
        <p14:creationId xmlns:p14="http://schemas.microsoft.com/office/powerpoint/2010/main" val="2912689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663D387E-C63F-4FF9-9D81-8B71CC5EA7F4}" type="datetime1">
              <a:rPr lang="en-US" altLang="en-US"/>
              <a:pPr/>
              <a:t>6/6/2017</a:t>
            </a:fld>
            <a:endParaRPr lang="en-US" altLang="en-US"/>
          </a:p>
        </p:txBody>
      </p:sp>
      <p:sp>
        <p:nvSpPr>
          <p:cNvPr id="8"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9" name="Rectangle 6"/>
          <p:cNvSpPr>
            <a:spLocks noGrp="1" noChangeArrowheads="1"/>
          </p:cNvSpPr>
          <p:nvPr>
            <p:ph type="sldNum" sz="quarter" idx="12"/>
          </p:nvPr>
        </p:nvSpPr>
        <p:spPr>
          <a:ln/>
        </p:spPr>
        <p:txBody>
          <a:bodyPr/>
          <a:lstStyle>
            <a:lvl1pPr>
              <a:defRPr/>
            </a:lvl1pPr>
          </a:lstStyle>
          <a:p>
            <a:fld id="{66B924A9-0A52-47C8-85CE-B40527766794}" type="slidenum">
              <a:rPr lang="en-US" altLang="en-US"/>
              <a:pPr/>
              <a:t>‹#›</a:t>
            </a:fld>
            <a:endParaRPr lang="en-US" altLang="en-US"/>
          </a:p>
        </p:txBody>
      </p:sp>
    </p:spTree>
    <p:extLst>
      <p:ext uri="{BB962C8B-B14F-4D97-AF65-F5344CB8AC3E}">
        <p14:creationId xmlns:p14="http://schemas.microsoft.com/office/powerpoint/2010/main" val="2467096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B4018B00-EFE9-4522-86CC-0F463B007332}" type="datetime1">
              <a:rPr lang="en-US" altLang="en-US"/>
              <a:pPr/>
              <a:t>6/6/2017</a:t>
            </a:fld>
            <a:endParaRPr lang="en-US" altLang="en-US"/>
          </a:p>
        </p:txBody>
      </p:sp>
      <p:sp>
        <p:nvSpPr>
          <p:cNvPr id="4"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5" name="Rectangle 6"/>
          <p:cNvSpPr>
            <a:spLocks noGrp="1" noChangeArrowheads="1"/>
          </p:cNvSpPr>
          <p:nvPr>
            <p:ph type="sldNum" sz="quarter" idx="12"/>
          </p:nvPr>
        </p:nvSpPr>
        <p:spPr>
          <a:ln/>
        </p:spPr>
        <p:txBody>
          <a:bodyPr/>
          <a:lstStyle>
            <a:lvl1pPr>
              <a:defRPr/>
            </a:lvl1pPr>
          </a:lstStyle>
          <a:p>
            <a:fld id="{AE7FD454-CDCD-4E14-9557-63DC62D9865A}" type="slidenum">
              <a:rPr lang="en-US" altLang="en-US"/>
              <a:pPr/>
              <a:t>‹#›</a:t>
            </a:fld>
            <a:endParaRPr lang="en-US" altLang="en-US"/>
          </a:p>
        </p:txBody>
      </p:sp>
    </p:spTree>
    <p:extLst>
      <p:ext uri="{BB962C8B-B14F-4D97-AF65-F5344CB8AC3E}">
        <p14:creationId xmlns:p14="http://schemas.microsoft.com/office/powerpoint/2010/main" val="51253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65022AFB-B6C2-4153-93DC-B4CB063D114F}" type="datetime1">
              <a:rPr lang="en-US" altLang="en-US"/>
              <a:pPr/>
              <a:t>6/6/2017</a:t>
            </a:fld>
            <a:endParaRPr lang="en-US" altLang="en-US"/>
          </a:p>
        </p:txBody>
      </p:sp>
      <p:sp>
        <p:nvSpPr>
          <p:cNvPr id="3"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4" name="Rectangle 6"/>
          <p:cNvSpPr>
            <a:spLocks noGrp="1" noChangeArrowheads="1"/>
          </p:cNvSpPr>
          <p:nvPr>
            <p:ph type="sldNum" sz="quarter" idx="12"/>
          </p:nvPr>
        </p:nvSpPr>
        <p:spPr>
          <a:ln/>
        </p:spPr>
        <p:txBody>
          <a:bodyPr/>
          <a:lstStyle>
            <a:lvl1pPr>
              <a:defRPr/>
            </a:lvl1pPr>
          </a:lstStyle>
          <a:p>
            <a:fld id="{5086C7FF-044E-4A24-A0F6-2EAD6CBC71CE}" type="slidenum">
              <a:rPr lang="en-US" altLang="en-US"/>
              <a:pPr/>
              <a:t>‹#›</a:t>
            </a:fld>
            <a:endParaRPr lang="en-US" altLang="en-US"/>
          </a:p>
        </p:txBody>
      </p:sp>
    </p:spTree>
    <p:extLst>
      <p:ext uri="{BB962C8B-B14F-4D97-AF65-F5344CB8AC3E}">
        <p14:creationId xmlns:p14="http://schemas.microsoft.com/office/powerpoint/2010/main" val="169679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0C5B98C-2B8F-46CB-8FB3-B1DED427AEE6}" type="datetime1">
              <a:rPr lang="en-US" altLang="en-US"/>
              <a:pPr/>
              <a:t>6/6/2017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7" name="Rectangle 6"/>
          <p:cNvSpPr>
            <a:spLocks noGrp="1" noChangeArrowheads="1"/>
          </p:cNvSpPr>
          <p:nvPr>
            <p:ph type="sldNum" sz="quarter" idx="12"/>
          </p:nvPr>
        </p:nvSpPr>
        <p:spPr>
          <a:ln/>
        </p:spPr>
        <p:txBody>
          <a:bodyPr/>
          <a:lstStyle>
            <a:lvl1pPr>
              <a:defRPr/>
            </a:lvl1pPr>
          </a:lstStyle>
          <a:p>
            <a:fld id="{30D5450F-2F77-4713-9D60-76215D10466C}" type="slidenum">
              <a:rPr lang="en-US" altLang="en-US"/>
              <a:pPr/>
              <a:t>‹#›</a:t>
            </a:fld>
            <a:endParaRPr lang="en-US" altLang="en-US"/>
          </a:p>
        </p:txBody>
      </p:sp>
    </p:spTree>
    <p:extLst>
      <p:ext uri="{BB962C8B-B14F-4D97-AF65-F5344CB8AC3E}">
        <p14:creationId xmlns:p14="http://schemas.microsoft.com/office/powerpoint/2010/main" val="3594386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2D5D53ED-F1A0-47D6-9DF5-4149C952EDA2}" type="datetime1">
              <a:rPr lang="en-US" altLang="en-US"/>
              <a:pPr/>
              <a:t>6/6/2017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7" name="Rectangle 6"/>
          <p:cNvSpPr>
            <a:spLocks noGrp="1" noChangeArrowheads="1"/>
          </p:cNvSpPr>
          <p:nvPr>
            <p:ph type="sldNum" sz="quarter" idx="12"/>
          </p:nvPr>
        </p:nvSpPr>
        <p:spPr>
          <a:ln/>
        </p:spPr>
        <p:txBody>
          <a:bodyPr/>
          <a:lstStyle>
            <a:lvl1pPr>
              <a:defRPr/>
            </a:lvl1pPr>
          </a:lstStyle>
          <a:p>
            <a:fld id="{7DEB490A-F616-4162-AC7A-E130F3F41B22}" type="slidenum">
              <a:rPr lang="en-US" altLang="en-US"/>
              <a:pPr/>
              <a:t>‹#›</a:t>
            </a:fld>
            <a:endParaRPr lang="en-US" altLang="en-US"/>
          </a:p>
        </p:txBody>
      </p:sp>
    </p:spTree>
    <p:extLst>
      <p:ext uri="{BB962C8B-B14F-4D97-AF65-F5344CB8AC3E}">
        <p14:creationId xmlns:p14="http://schemas.microsoft.com/office/powerpoint/2010/main" val="990364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228600"/>
            <a:ext cx="8077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33400" y="16002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7892" name="Rectangle 4"/>
          <p:cNvSpPr>
            <a:spLocks noGrp="1" noChangeArrowheads="1"/>
          </p:cNvSpPr>
          <p:nvPr>
            <p:ph type="dt" sz="half" idx="2"/>
          </p:nvPr>
        </p:nvSpPr>
        <p:spPr bwMode="auto">
          <a:xfrm>
            <a:off x="533400" y="6400800"/>
            <a:ext cx="2286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fld id="{3C6B0B75-A729-4F23-9CF4-19324323F0A9}" type="datetime1">
              <a:rPr lang="en-US" altLang="en-US"/>
              <a:pPr/>
              <a:t>6/6/2017</a:t>
            </a:fld>
            <a:endParaRPr lang="en-US" altLang="en-US"/>
          </a:p>
        </p:txBody>
      </p:sp>
      <p:sp>
        <p:nvSpPr>
          <p:cNvPr id="37893" name="Rectangle 5"/>
          <p:cNvSpPr>
            <a:spLocks noGrp="1" noChangeArrowheads="1"/>
          </p:cNvSpPr>
          <p:nvPr>
            <p:ph type="ftr" sz="quarter" idx="3"/>
          </p:nvPr>
        </p:nvSpPr>
        <p:spPr bwMode="auto">
          <a:xfrm>
            <a:off x="3429000" y="64008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r>
              <a:rPr lang="en-US" altLang="en-US"/>
              <a:t>Copyright © Texas Education Agency, 2011. All rights reserved.</a:t>
            </a:r>
          </a:p>
        </p:txBody>
      </p:sp>
      <p:sp>
        <p:nvSpPr>
          <p:cNvPr id="37894" name="Rectangle 6"/>
          <p:cNvSpPr>
            <a:spLocks noGrp="1" noChangeArrowheads="1"/>
          </p:cNvSpPr>
          <p:nvPr>
            <p:ph type="sldNum" sz="quarter" idx="4"/>
          </p:nvPr>
        </p:nvSpPr>
        <p:spPr bwMode="auto">
          <a:xfrm>
            <a:off x="6858000" y="640080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fld id="{4298F976-4617-4F85-ACEA-CA53A1496C6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14"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hdr="0" dt="0"/>
  <p:txStyles>
    <p:titleStyle>
      <a:lvl1pPr algn="ctr" rtl="0" eaLnBrk="0" fontAlgn="base" hangingPunct="0">
        <a:spcBef>
          <a:spcPct val="0"/>
        </a:spcBef>
        <a:spcAft>
          <a:spcPct val="0"/>
        </a:spcAft>
        <a:defRPr sz="4400" b="1">
          <a:solidFill>
            <a:schemeClr val="tx2"/>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b="1">
          <a:solidFill>
            <a:schemeClr val="tx2"/>
          </a:solidFill>
          <a:latin typeface="Arial"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b="1">
          <a:solidFill>
            <a:schemeClr val="tx2"/>
          </a:solidFill>
          <a:latin typeface="Arial"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b="1">
          <a:solidFill>
            <a:schemeClr val="tx2"/>
          </a:solidFill>
          <a:latin typeface="Arial"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b="1">
          <a:solidFill>
            <a:schemeClr val="tx2"/>
          </a:solidFill>
          <a:latin typeface="Arial" charset="0"/>
          <a:ea typeface="ＭＳ Ｐゴシック" pitchFamily="-105" charset="-128"/>
          <a:cs typeface="ＭＳ Ｐゴシック" pitchFamily="-105" charset="-128"/>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59"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60"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 name="Rectangle 18"/>
          <p:cNvSpPr>
            <a:spLocks noGrp="1" noChangeArrowheads="1"/>
          </p:cNvSpPr>
          <p:nvPr>
            <p:ph type="dt" sz="quarter" idx="2"/>
          </p:nvPr>
        </p:nvSpPr>
        <p:spPr bwMode="auto">
          <a:xfrm>
            <a:off x="1066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fld id="{E3EA4E81-735D-47B0-8617-2C04AF31AE45}" type="datetime1">
              <a:rPr lang="en-US" altLang="en-US"/>
              <a:pPr/>
              <a:t>6/6/2017</a:t>
            </a:fld>
            <a:endParaRPr lang="en-US" altLang="en-US"/>
          </a:p>
        </p:txBody>
      </p:sp>
      <p:sp>
        <p:nvSpPr>
          <p:cNvPr id="35" name="Rectangle 19"/>
          <p:cNvSpPr>
            <a:spLocks noGrp="1" noChangeArrowheads="1"/>
          </p:cNvSpPr>
          <p:nvPr>
            <p:ph type="ftr" sz="quarter" idx="3"/>
          </p:nvPr>
        </p:nvSpPr>
        <p:spPr bwMode="auto">
          <a:xfrm>
            <a:off x="3352800" y="6248400"/>
            <a:ext cx="2895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r>
              <a:rPr lang="en-US" altLang="en-US"/>
              <a:t>Copyright © Texas Education Agency, 2011. All rights reserved.</a:t>
            </a:r>
          </a:p>
        </p:txBody>
      </p:sp>
      <p:sp>
        <p:nvSpPr>
          <p:cNvPr id="36" name="Rectangle 20"/>
          <p:cNvSpPr>
            <a:spLocks noGrp="1" noChangeArrowheads="1"/>
          </p:cNvSpPr>
          <p:nvPr>
            <p:ph type="sldNum" sz="quarter" idx="4"/>
          </p:nvPr>
        </p:nvSpPr>
        <p:spPr bwMode="auto">
          <a:xfrm>
            <a:off x="67056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2741E6F6-F3D2-4E37-84FD-E2EC2F9726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15" r:id="rId1"/>
  </p:sldLayoutIdLst>
  <p:hf hd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cs typeface="ＭＳ Ｐゴシック" pitchFamily="-105" charset="-128"/>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cs typeface="ＭＳ Ｐゴシック" pitchFamily="-105" charset="-128"/>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cs typeface="ＭＳ Ｐゴシック" pitchFamily="-105" charset="-128"/>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cs typeface="ＭＳ Ｐゴシック" pitchFamily="-105" charset="-128"/>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cs typeface="ＭＳ Ｐゴシック" pitchFamily="-105" charset="-128"/>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105" charset="2"/>
        <a:buChar char="n"/>
        <a:defRPr sz="3200">
          <a:solidFill>
            <a:schemeClr val="tx1"/>
          </a:solidFill>
          <a:effectLst>
            <a:outerShdw blurRad="38100" dist="38100" dir="2700000" algn="tl">
              <a:srgbClr val="000000"/>
            </a:outerShdw>
          </a:effectLst>
          <a:latin typeface="Arial" charset="0"/>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Arial" charset="0"/>
          <a:ea typeface="ＭＳ Ｐゴシック" pitchFamily="-105" charset="-128"/>
        </a:defRPr>
      </a:lvl2pPr>
      <a:lvl3pPr marL="1143000" indent="-228600" algn="l" rtl="0" eaLnBrk="0" fontAlgn="base" hangingPunct="0">
        <a:spcBef>
          <a:spcPct val="20000"/>
        </a:spcBef>
        <a:spcAft>
          <a:spcPct val="0"/>
        </a:spcAft>
        <a:buClr>
          <a:schemeClr val="hlink"/>
        </a:buClr>
        <a:buSzPct val="70000"/>
        <a:buFont typeface="Wingdings" pitchFamily="-105" charset="2"/>
        <a:buChar char="n"/>
        <a:defRPr sz="2400">
          <a:solidFill>
            <a:schemeClr val="tx1"/>
          </a:solidFill>
          <a:effectLst>
            <a:outerShdw blurRad="38100" dist="38100" dir="2700000" algn="tl">
              <a:srgbClr val="000000"/>
            </a:outerShdw>
          </a:effectLst>
          <a:latin typeface="Arial" charset="0"/>
          <a:ea typeface="ＭＳ Ｐゴシック" pitchFamily="-105" charset="-128"/>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Arial" charset="0"/>
          <a:ea typeface="ＭＳ Ｐゴシック" pitchFamily="-105" charset="-128"/>
        </a:defRPr>
      </a:lvl4pPr>
      <a:lvl5pPr marL="2057400" indent="-228600" algn="l" rtl="0" eaLnBrk="0" fontAlgn="base" hangingPunct="0">
        <a:spcBef>
          <a:spcPct val="20000"/>
        </a:spcBef>
        <a:spcAft>
          <a:spcPct val="0"/>
        </a:spcAft>
        <a:buClr>
          <a:schemeClr val="hlink"/>
        </a:buClr>
        <a:buSzPct val="70000"/>
        <a:buFont typeface="Wingdings" pitchFamily="-105" charset="2"/>
        <a:buChar char="n"/>
        <a:defRPr sz="2000">
          <a:solidFill>
            <a:schemeClr val="tx1"/>
          </a:solidFill>
          <a:effectLst>
            <a:outerShdw blurRad="38100" dist="38100" dir="2700000" algn="tl">
              <a:srgbClr val="000000"/>
            </a:outerShdw>
          </a:effectLst>
          <a:latin typeface="Arial" charset="0"/>
          <a:ea typeface="ＭＳ Ｐゴシック" pitchFamily="-105" charset="-128"/>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defRPr/>
            </a:pPr>
            <a:r>
              <a:rPr lang="en-US" dirty="0" smtClean="0">
                <a:solidFill>
                  <a:srgbClr val="800000"/>
                </a:solidFill>
                <a:effectLst>
                  <a:outerShdw blurRad="38100" dist="38100" dir="2700000" algn="tl">
                    <a:srgbClr val="C0C0C0"/>
                  </a:outerShdw>
                </a:effectLst>
                <a:latin typeface="Calibri"/>
                <a:cs typeface="Calibri"/>
              </a:rPr>
              <a:t>Creation of Offers</a:t>
            </a:r>
          </a:p>
        </p:txBody>
      </p:sp>
      <p:sp>
        <p:nvSpPr>
          <p:cNvPr id="16387" name="Footer Placeholder 3"/>
          <p:cNvSpPr>
            <a:spLocks noGrp="1"/>
          </p:cNvSpPr>
          <p:nvPr>
            <p:ph type="ftr" sz="quarter" idx="11"/>
          </p:nvPr>
        </p:nvSpPr>
        <p:spPr>
          <a:xfrm>
            <a:off x="1828800" y="6400800"/>
            <a:ext cx="59436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C0C0C0"/>
                  </a:outerShdw>
                </a:effectLst>
                <a:latin typeface="Calibri"/>
                <a:ea typeface="+mj-ea"/>
                <a:cs typeface="Calibri"/>
              </a:rPr>
              <a:t>Requirements of an Offer</a:t>
            </a:r>
          </a:p>
        </p:txBody>
      </p:sp>
      <p:sp>
        <p:nvSpPr>
          <p:cNvPr id="23555" name="Rectangle 3"/>
          <p:cNvSpPr>
            <a:spLocks noGrp="1" noChangeArrowheads="1"/>
          </p:cNvSpPr>
          <p:nvPr>
            <p:ph type="body" idx="4294967295"/>
          </p:nvPr>
        </p:nvSpPr>
        <p:spPr>
          <a:xfrm>
            <a:off x="533400" y="1600200"/>
            <a:ext cx="8077200" cy="3810000"/>
          </a:xfrm>
        </p:spPr>
        <p:txBody>
          <a:bodyPr/>
          <a:lstStyle/>
          <a:p>
            <a:pPr eaLnBrk="1" hangingPunct="1">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Preliminary Negotiations</a:t>
            </a:r>
          </a:p>
          <a:p>
            <a:pPr lvl="1" eaLnBrk="1" hangingPunct="1">
              <a:defRPr/>
            </a:pPr>
            <a:r>
              <a:rPr lang="en-US" dirty="0" smtClean="0">
                <a:effectLst>
                  <a:outerShdw blurRad="38100" dist="38100" dir="2700000" algn="tl">
                    <a:srgbClr val="C0C0C0"/>
                  </a:outerShdw>
                </a:effectLst>
                <a:latin typeface="Calibri"/>
                <a:cs typeface="Calibri"/>
              </a:rPr>
              <a:t>Communication to induce someone to initiate bargaining</a:t>
            </a:r>
          </a:p>
          <a:p>
            <a:pPr lvl="1" eaLnBrk="1" hangingPunct="1">
              <a:defRPr/>
            </a:pPr>
            <a:r>
              <a:rPr lang="en-US" dirty="0" smtClean="0">
                <a:effectLst>
                  <a:outerShdw blurRad="38100" dist="38100" dir="2700000" algn="tl">
                    <a:srgbClr val="C0C0C0"/>
                  </a:outerShdw>
                </a:effectLst>
                <a:latin typeface="Calibri"/>
                <a:cs typeface="Calibri"/>
              </a:rPr>
              <a:t>Not seen by the law as an intent to contract</a:t>
            </a:r>
          </a:p>
          <a:p>
            <a:pPr eaLnBrk="1" hangingPunct="1">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Social Agreements are Not Enforceable</a:t>
            </a:r>
          </a:p>
          <a:p>
            <a:pPr lvl="1" eaLnBrk="1" hangingPunct="1">
              <a:defRPr/>
            </a:pPr>
            <a:r>
              <a:rPr lang="en-US" dirty="0" smtClean="0">
                <a:effectLst>
                  <a:outerShdw blurRad="38100" dist="38100" dir="2700000" algn="tl">
                    <a:srgbClr val="C0C0C0"/>
                  </a:outerShdw>
                </a:effectLst>
                <a:latin typeface="Calibri"/>
                <a:cs typeface="Calibri"/>
              </a:rPr>
              <a:t>Date to the movies</a:t>
            </a:r>
          </a:p>
          <a:p>
            <a:pPr lvl="1" eaLnBrk="1" hangingPunct="1">
              <a:defRPr/>
            </a:pPr>
            <a:r>
              <a:rPr lang="en-US" dirty="0" smtClean="0">
                <a:effectLst>
                  <a:outerShdw blurRad="38100" dist="38100" dir="2700000" algn="tl">
                    <a:srgbClr val="C0C0C0"/>
                  </a:outerShdw>
                </a:effectLst>
                <a:latin typeface="Calibri"/>
                <a:cs typeface="Calibri"/>
              </a:rPr>
              <a:t>Dinner date</a:t>
            </a:r>
          </a:p>
        </p:txBody>
      </p:sp>
      <p:sp>
        <p:nvSpPr>
          <p:cNvPr id="34820" name="Footer Placeholder 4"/>
          <p:cNvSpPr>
            <a:spLocks noGrp="1"/>
          </p:cNvSpPr>
          <p:nvPr>
            <p:ph type="ftr" sz="quarter" idx="11"/>
          </p:nvPr>
        </p:nvSpPr>
        <p:spPr>
          <a:xfrm>
            <a:off x="1905000" y="6400800"/>
            <a:ext cx="5257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348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FB14A563-C2D0-4E67-9E39-9ED5D9E2287A}" type="slidenum">
              <a:rPr lang="en-US" altLang="en-US" sz="1400">
                <a:latin typeface="Arial" charset="0"/>
              </a:rPr>
              <a:pPr/>
              <a:t>10</a:t>
            </a:fld>
            <a:endParaRPr lang="en-US" altLang="en-US"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anim calcmode="lin" valueType="num">
                                      <p:cBhvr additive="base">
                                        <p:cTn id="11"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355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 calcmode="lin" valueType="num">
                                      <p:cBhvr additive="base">
                                        <p:cTn id="15"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nodeType="clickEffect">
                                  <p:stCondLst>
                                    <p:cond delay="0"/>
                                  </p:stCondLst>
                                  <p:childTnLst>
                                    <p:set>
                                      <p:cBhvr>
                                        <p:cTn id="20" dur="1" fill="hold">
                                          <p:stCondLst>
                                            <p:cond delay="0"/>
                                          </p:stCondLst>
                                        </p:cTn>
                                        <p:tgtEl>
                                          <p:spTgt spid="23555">
                                            <p:txEl>
                                              <p:pRg st="3" end="3"/>
                                            </p:txEl>
                                          </p:spTgt>
                                        </p:tgtEl>
                                        <p:attrNameLst>
                                          <p:attrName>style.visibility</p:attrName>
                                        </p:attrNameLst>
                                      </p:cBhvr>
                                      <p:to>
                                        <p:strVal val="visible"/>
                                      </p:to>
                                    </p:set>
                                    <p:anim calcmode="lin" valueType="num">
                                      <p:cBhvr additive="base">
                                        <p:cTn id="21" dur="500" fill="hold"/>
                                        <p:tgtEl>
                                          <p:spTgt spid="2355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355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23555">
                                            <p:txEl>
                                              <p:pRg st="4" end="4"/>
                                            </p:txEl>
                                          </p:spTgt>
                                        </p:tgtEl>
                                        <p:attrNameLst>
                                          <p:attrName>style.visibility</p:attrName>
                                        </p:attrNameLst>
                                      </p:cBhvr>
                                      <p:to>
                                        <p:strVal val="visible"/>
                                      </p:to>
                                    </p:set>
                                    <p:anim calcmode="lin" valueType="num">
                                      <p:cBhvr additive="base">
                                        <p:cTn id="25" dur="500" fill="hold"/>
                                        <p:tgtEl>
                                          <p:spTgt spid="2355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55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23555">
                                            <p:txEl>
                                              <p:pRg st="5" end="5"/>
                                            </p:txEl>
                                          </p:spTgt>
                                        </p:tgtEl>
                                        <p:attrNameLst>
                                          <p:attrName>style.visibility</p:attrName>
                                        </p:attrNameLst>
                                      </p:cBhvr>
                                      <p:to>
                                        <p:strVal val="visible"/>
                                      </p:to>
                                    </p:set>
                                    <p:anim calcmode="lin" valueType="num">
                                      <p:cBhvr additive="base">
                                        <p:cTn id="29" dur="500" fill="hold"/>
                                        <p:tgtEl>
                                          <p:spTgt spid="23555">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2355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C0C0C0"/>
                  </a:outerShdw>
                </a:effectLst>
                <a:latin typeface="Calibri"/>
                <a:ea typeface="+mj-ea"/>
                <a:cs typeface="Calibri"/>
              </a:rPr>
              <a:t>Other Requirements of an Offer</a:t>
            </a:r>
          </a:p>
        </p:txBody>
      </p:sp>
      <p:sp>
        <p:nvSpPr>
          <p:cNvPr id="25603" name="Rectangle 3"/>
          <p:cNvSpPr>
            <a:spLocks noGrp="1" noChangeArrowheads="1"/>
          </p:cNvSpPr>
          <p:nvPr>
            <p:ph type="body" idx="4294967295"/>
          </p:nvPr>
        </p:nvSpPr>
        <p:spPr/>
        <p:txBody>
          <a:bodyPr/>
          <a:lstStyle/>
          <a:p>
            <a:pPr eaLnBrk="1" hangingPunct="1">
              <a:buFont typeface="Wingdings" pitchFamily="2" charset="2"/>
              <a:buChar char="Ø"/>
              <a:defRPr/>
            </a:pPr>
            <a:r>
              <a:rPr lang="en-US" sz="2800" dirty="0" smtClean="0">
                <a:effectLst>
                  <a:outerShdw blurRad="38100" dist="38100" dir="2700000" algn="tl">
                    <a:srgbClr val="C0C0C0"/>
                  </a:outerShdw>
                </a:effectLst>
                <a:latin typeface="Calibri"/>
                <a:ea typeface="+mn-ea"/>
                <a:cs typeface="Calibri"/>
              </a:rPr>
              <a:t>Offer Must Be Communicated to the </a:t>
            </a:r>
            <a:r>
              <a:rPr lang="en-US" sz="2800" dirty="0" err="1" smtClean="0">
                <a:effectLst>
                  <a:outerShdw blurRad="38100" dist="38100" dir="2700000" algn="tl">
                    <a:srgbClr val="C0C0C0"/>
                  </a:outerShdw>
                </a:effectLst>
                <a:latin typeface="Calibri"/>
                <a:ea typeface="+mn-ea"/>
                <a:cs typeface="Calibri"/>
              </a:rPr>
              <a:t>Offeree</a:t>
            </a:r>
            <a:endParaRPr lang="en-US" sz="2800" dirty="0" smtClean="0">
              <a:effectLst>
                <a:outerShdw blurRad="38100" dist="38100" dir="2700000" algn="tl">
                  <a:srgbClr val="C0C0C0"/>
                </a:outerShdw>
              </a:effectLst>
              <a:latin typeface="Calibri"/>
              <a:ea typeface="+mn-ea"/>
              <a:cs typeface="Calibri"/>
            </a:endParaRPr>
          </a:p>
          <a:p>
            <a:pPr eaLnBrk="1" hangingPunct="1">
              <a:buFont typeface="Wingdings" pitchFamily="2" charset="2"/>
              <a:buChar char="Ø"/>
              <a:defRPr/>
            </a:pPr>
            <a:r>
              <a:rPr lang="en-US" sz="2800" dirty="0" smtClean="0">
                <a:effectLst>
                  <a:outerShdw blurRad="38100" dist="38100" dir="2700000" algn="tl">
                    <a:srgbClr val="C0C0C0"/>
                  </a:outerShdw>
                </a:effectLst>
                <a:latin typeface="Calibri"/>
                <a:ea typeface="+mn-ea"/>
                <a:cs typeface="Calibri"/>
              </a:rPr>
              <a:t>Essential Terms Must Be Definite</a:t>
            </a:r>
          </a:p>
          <a:p>
            <a:pPr eaLnBrk="1" hangingPunct="1">
              <a:buFont typeface="Wingdings" pitchFamily="2" charset="2"/>
              <a:buChar char="Ø"/>
              <a:defRPr/>
            </a:pPr>
            <a:r>
              <a:rPr lang="en-US" sz="2800" dirty="0" smtClean="0">
                <a:effectLst>
                  <a:outerShdw blurRad="38100" dist="38100" dir="2700000" algn="tl">
                    <a:srgbClr val="C0C0C0"/>
                  </a:outerShdw>
                </a:effectLst>
                <a:latin typeface="Calibri"/>
                <a:ea typeface="+mn-ea"/>
                <a:cs typeface="Calibri"/>
              </a:rPr>
              <a:t>Essential Terms Must Be Complete</a:t>
            </a:r>
          </a:p>
          <a:p>
            <a:pPr lvl="1" eaLnBrk="1" hangingPunct="1">
              <a:defRPr/>
            </a:pPr>
            <a:r>
              <a:rPr lang="en-US" sz="2400" dirty="0" smtClean="0">
                <a:effectLst>
                  <a:outerShdw blurRad="38100" dist="38100" dir="2700000" algn="tl">
                    <a:srgbClr val="C0C0C0"/>
                  </a:outerShdw>
                </a:effectLst>
                <a:latin typeface="Calibri"/>
                <a:cs typeface="Calibri"/>
              </a:rPr>
              <a:t>Proper legal description of the real estate</a:t>
            </a:r>
          </a:p>
          <a:p>
            <a:pPr lvl="1" eaLnBrk="1" hangingPunct="1">
              <a:defRPr/>
            </a:pPr>
            <a:r>
              <a:rPr lang="en-US" sz="2400" dirty="0" smtClean="0">
                <a:effectLst>
                  <a:outerShdw blurRad="38100" dist="38100" dir="2700000" algn="tl">
                    <a:srgbClr val="C0C0C0"/>
                  </a:outerShdw>
                </a:effectLst>
                <a:latin typeface="Calibri"/>
                <a:cs typeface="Calibri"/>
              </a:rPr>
              <a:t>Price</a:t>
            </a:r>
          </a:p>
          <a:p>
            <a:pPr lvl="1" eaLnBrk="1" hangingPunct="1">
              <a:defRPr/>
            </a:pPr>
            <a:r>
              <a:rPr lang="en-US" sz="2400" dirty="0" smtClean="0">
                <a:effectLst>
                  <a:outerShdw blurRad="38100" dist="38100" dir="2700000" algn="tl">
                    <a:srgbClr val="C0C0C0"/>
                  </a:outerShdw>
                </a:effectLst>
                <a:latin typeface="Calibri"/>
                <a:cs typeface="Calibri"/>
              </a:rPr>
              <a:t>Full terms for payment</a:t>
            </a:r>
          </a:p>
          <a:p>
            <a:pPr lvl="1" eaLnBrk="1" hangingPunct="1">
              <a:defRPr/>
            </a:pPr>
            <a:r>
              <a:rPr lang="en-US" sz="2400" dirty="0" smtClean="0">
                <a:effectLst>
                  <a:outerShdw blurRad="38100" dist="38100" dir="2700000" algn="tl">
                    <a:srgbClr val="C0C0C0"/>
                  </a:outerShdw>
                </a:effectLst>
                <a:latin typeface="Calibri"/>
                <a:cs typeface="Calibri"/>
              </a:rPr>
              <a:t>Date for delivery of possession</a:t>
            </a:r>
          </a:p>
          <a:p>
            <a:pPr lvl="1" eaLnBrk="1" hangingPunct="1">
              <a:defRPr/>
            </a:pPr>
            <a:r>
              <a:rPr lang="en-US" sz="2400" dirty="0" smtClean="0">
                <a:effectLst>
                  <a:outerShdw blurRad="38100" dist="38100" dir="2700000" algn="tl">
                    <a:srgbClr val="C0C0C0"/>
                  </a:outerShdw>
                </a:effectLst>
                <a:latin typeface="Calibri"/>
                <a:cs typeface="Calibri"/>
              </a:rPr>
              <a:t>Date for delivery of the deed</a:t>
            </a:r>
          </a:p>
        </p:txBody>
      </p:sp>
      <p:sp>
        <p:nvSpPr>
          <p:cNvPr id="36868" name="Footer Placeholder 4"/>
          <p:cNvSpPr>
            <a:spLocks noGrp="1"/>
          </p:cNvSpPr>
          <p:nvPr>
            <p:ph type="ftr" sz="quarter" idx="11"/>
          </p:nvPr>
        </p:nvSpPr>
        <p:spPr>
          <a:xfrm>
            <a:off x="2057400" y="6400800"/>
            <a:ext cx="5334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368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2EAE612C-DE09-473E-BAA9-7BCD5B81A824}" type="slidenum">
              <a:rPr lang="en-US" altLang="en-US" sz="1400">
                <a:latin typeface="Arial" charset="0"/>
              </a:rPr>
              <a:pPr/>
              <a:t>11</a:t>
            </a:fld>
            <a:endParaRPr lang="en-US" altLang="en-US"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0-#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25603">
                                            <p:txEl>
                                              <p:pRg st="3" end="3"/>
                                            </p:txEl>
                                          </p:spTgt>
                                        </p:tgtEl>
                                        <p:attrNameLst>
                                          <p:attrName>style.visibility</p:attrName>
                                        </p:attrNameLst>
                                      </p:cBhvr>
                                      <p:to>
                                        <p:strVal val="visible"/>
                                      </p:to>
                                    </p:set>
                                    <p:anim calcmode="lin" valueType="num">
                                      <p:cBhvr additive="base">
                                        <p:cTn id="23"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5603">
                                            <p:txEl>
                                              <p:pRg st="3" end="3"/>
                                            </p:txEl>
                                          </p:spTgt>
                                        </p:tgtEl>
                                        <p:attrNameLst>
                                          <p:attrName>ppt_y</p:attrName>
                                        </p:attrNameLst>
                                      </p:cBhvr>
                                      <p:tavLst>
                                        <p:tav tm="0">
                                          <p:val>
                                            <p:strVal val="0-#ppt_h/2"/>
                                          </p:val>
                                        </p:tav>
                                        <p:tav tm="100000">
                                          <p:val>
                                            <p:strVal val="#ppt_y"/>
                                          </p:val>
                                        </p:tav>
                                      </p:tavLst>
                                    </p:anim>
                                  </p:childTnLst>
                                </p:cTn>
                              </p:par>
                              <p:par>
                                <p:cTn id="25" presetID="2" presetClass="entr" presetSubtype="9" fill="hold" nodeType="with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 calcmode="lin" valueType="num">
                                      <p:cBhvr additive="base">
                                        <p:cTn id="27" dur="500" fill="hold"/>
                                        <p:tgtEl>
                                          <p:spTgt spid="2560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5603">
                                            <p:txEl>
                                              <p:pRg st="4" end="4"/>
                                            </p:txEl>
                                          </p:spTgt>
                                        </p:tgtEl>
                                        <p:attrNameLst>
                                          <p:attrName>ppt_y</p:attrName>
                                        </p:attrNameLst>
                                      </p:cBhvr>
                                      <p:tavLst>
                                        <p:tav tm="0">
                                          <p:val>
                                            <p:strVal val="0-#ppt_h/2"/>
                                          </p:val>
                                        </p:tav>
                                        <p:tav tm="100000">
                                          <p:val>
                                            <p:strVal val="#ppt_y"/>
                                          </p:val>
                                        </p:tav>
                                      </p:tavLst>
                                    </p:anim>
                                  </p:childTnLst>
                                </p:cTn>
                              </p:par>
                              <p:par>
                                <p:cTn id="29" presetID="2" presetClass="entr" presetSubtype="9" fill="hold" nodeType="withEffect">
                                  <p:stCondLst>
                                    <p:cond delay="0"/>
                                  </p:stCondLst>
                                  <p:childTnLst>
                                    <p:set>
                                      <p:cBhvr>
                                        <p:cTn id="30" dur="1" fill="hold">
                                          <p:stCondLst>
                                            <p:cond delay="0"/>
                                          </p:stCondLst>
                                        </p:cTn>
                                        <p:tgtEl>
                                          <p:spTgt spid="25603">
                                            <p:txEl>
                                              <p:pRg st="5" end="5"/>
                                            </p:txEl>
                                          </p:spTgt>
                                        </p:tgtEl>
                                        <p:attrNameLst>
                                          <p:attrName>style.visibility</p:attrName>
                                        </p:attrNameLst>
                                      </p:cBhvr>
                                      <p:to>
                                        <p:strVal val="visible"/>
                                      </p:to>
                                    </p:set>
                                    <p:anim calcmode="lin" valueType="num">
                                      <p:cBhvr additive="base">
                                        <p:cTn id="31" dur="500" fill="hold"/>
                                        <p:tgtEl>
                                          <p:spTgt spid="2560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603">
                                            <p:txEl>
                                              <p:pRg st="5" end="5"/>
                                            </p:txEl>
                                          </p:spTgt>
                                        </p:tgtEl>
                                        <p:attrNameLst>
                                          <p:attrName>ppt_y</p:attrName>
                                        </p:attrNameLst>
                                      </p:cBhvr>
                                      <p:tavLst>
                                        <p:tav tm="0">
                                          <p:val>
                                            <p:strVal val="0-#ppt_h/2"/>
                                          </p:val>
                                        </p:tav>
                                        <p:tav tm="100000">
                                          <p:val>
                                            <p:strVal val="#ppt_y"/>
                                          </p:val>
                                        </p:tav>
                                      </p:tavLst>
                                    </p:anim>
                                  </p:childTnLst>
                                </p:cTn>
                              </p:par>
                              <p:par>
                                <p:cTn id="33" presetID="2" presetClass="entr" presetSubtype="9" fill="hold" nodeType="withEffect">
                                  <p:stCondLst>
                                    <p:cond delay="0"/>
                                  </p:stCondLst>
                                  <p:childTnLst>
                                    <p:set>
                                      <p:cBhvr>
                                        <p:cTn id="34" dur="1" fill="hold">
                                          <p:stCondLst>
                                            <p:cond delay="0"/>
                                          </p:stCondLst>
                                        </p:cTn>
                                        <p:tgtEl>
                                          <p:spTgt spid="25603">
                                            <p:txEl>
                                              <p:pRg st="6" end="6"/>
                                            </p:txEl>
                                          </p:spTgt>
                                        </p:tgtEl>
                                        <p:attrNameLst>
                                          <p:attrName>style.visibility</p:attrName>
                                        </p:attrNameLst>
                                      </p:cBhvr>
                                      <p:to>
                                        <p:strVal val="visible"/>
                                      </p:to>
                                    </p:set>
                                    <p:anim calcmode="lin" valueType="num">
                                      <p:cBhvr additive="base">
                                        <p:cTn id="35" dur="500" fill="hold"/>
                                        <p:tgtEl>
                                          <p:spTgt spid="25603">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5603">
                                            <p:txEl>
                                              <p:pRg st="6" end="6"/>
                                            </p:txEl>
                                          </p:spTgt>
                                        </p:tgtEl>
                                        <p:attrNameLst>
                                          <p:attrName>ppt_y</p:attrName>
                                        </p:attrNameLst>
                                      </p:cBhvr>
                                      <p:tavLst>
                                        <p:tav tm="0">
                                          <p:val>
                                            <p:strVal val="0-#ppt_h/2"/>
                                          </p:val>
                                        </p:tav>
                                        <p:tav tm="100000">
                                          <p:val>
                                            <p:strVal val="#ppt_y"/>
                                          </p:val>
                                        </p:tav>
                                      </p:tavLst>
                                    </p:anim>
                                  </p:childTnLst>
                                </p:cTn>
                              </p:par>
                              <p:par>
                                <p:cTn id="37" presetID="2" presetClass="entr" presetSubtype="9" fill="hold" nodeType="withEffect">
                                  <p:stCondLst>
                                    <p:cond delay="0"/>
                                  </p:stCondLst>
                                  <p:childTnLst>
                                    <p:set>
                                      <p:cBhvr>
                                        <p:cTn id="38" dur="1" fill="hold">
                                          <p:stCondLst>
                                            <p:cond delay="0"/>
                                          </p:stCondLst>
                                        </p:cTn>
                                        <p:tgtEl>
                                          <p:spTgt spid="25603">
                                            <p:txEl>
                                              <p:pRg st="7" end="7"/>
                                            </p:txEl>
                                          </p:spTgt>
                                        </p:tgtEl>
                                        <p:attrNameLst>
                                          <p:attrName>style.visibility</p:attrName>
                                        </p:attrNameLst>
                                      </p:cBhvr>
                                      <p:to>
                                        <p:strVal val="visible"/>
                                      </p:to>
                                    </p:set>
                                    <p:anim calcmode="lin" valueType="num">
                                      <p:cBhvr additive="base">
                                        <p:cTn id="39" dur="500" fill="hold"/>
                                        <p:tgtEl>
                                          <p:spTgt spid="25603">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2560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400" y="457200"/>
            <a:ext cx="5791200" cy="923925"/>
          </a:xfrm>
          <a:prstGeom prst="rect">
            <a:avLst/>
          </a:prstGeom>
          <a:noFill/>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algn="ctr"/>
            <a:r>
              <a:rPr lang="en-US" altLang="en-US" sz="5400" b="1">
                <a:solidFill>
                  <a:srgbClr val="800000"/>
                </a:solidFill>
                <a:effectLst>
                  <a:outerShdw blurRad="38100" dist="38100" dir="2700000" algn="tl">
                    <a:srgbClr val="C0C0C0"/>
                  </a:outerShdw>
                </a:effectLst>
                <a:latin typeface="Calibri" pitchFamily="-105" charset="0"/>
              </a:rPr>
              <a:t>Assignments</a:t>
            </a:r>
            <a:endParaRPr lang="en-US" altLang="en-US" sz="5400">
              <a:solidFill>
                <a:srgbClr val="C00000"/>
              </a:solidFill>
              <a:latin typeface="Arial" charset="0"/>
            </a:endParaRPr>
          </a:p>
        </p:txBody>
      </p:sp>
      <p:sp>
        <p:nvSpPr>
          <p:cNvPr id="38915" name="TextBox 3"/>
          <p:cNvSpPr txBox="1">
            <a:spLocks noChangeArrowheads="1"/>
          </p:cNvSpPr>
          <p:nvPr/>
        </p:nvSpPr>
        <p:spPr bwMode="auto">
          <a:xfrm>
            <a:off x="1676400" y="1371600"/>
            <a:ext cx="6019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2800">
                <a:latin typeface="Arial" charset="0"/>
                <a:cs typeface="Arial" charset="0"/>
              </a:rPr>
              <a:t>Independent Practice Assignments</a:t>
            </a:r>
          </a:p>
        </p:txBody>
      </p:sp>
      <p:sp>
        <p:nvSpPr>
          <p:cNvPr id="15363" name="Rectangle 3"/>
          <p:cNvSpPr>
            <a:spLocks noChangeArrowheads="1"/>
          </p:cNvSpPr>
          <p:nvPr/>
        </p:nvSpPr>
        <p:spPr bwMode="auto">
          <a:xfrm>
            <a:off x="609600" y="2209800"/>
            <a:ext cx="79248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tabLst>
                <a:tab pos="266700" algn="l"/>
                <a:tab pos="371475" algn="l"/>
              </a:tabLst>
              <a:defRPr sz="2400">
                <a:solidFill>
                  <a:schemeClr val="tx1"/>
                </a:solidFill>
                <a:latin typeface="Tahoma" pitchFamily="-105" charset="-52"/>
                <a:ea typeface="ＭＳ Ｐゴシック" pitchFamily="-105" charset="-128"/>
              </a:defRPr>
            </a:lvl1pPr>
            <a:lvl2pPr marL="37931725" indent="-37474525">
              <a:tabLst>
                <a:tab pos="266700" algn="l"/>
                <a:tab pos="371475" algn="l"/>
              </a:tabLst>
              <a:defRPr sz="2400">
                <a:solidFill>
                  <a:schemeClr val="tx1"/>
                </a:solidFill>
                <a:latin typeface="Tahoma" pitchFamily="-105" charset="-52"/>
                <a:ea typeface="ＭＳ Ｐゴシック" pitchFamily="-105" charset="-128"/>
              </a:defRPr>
            </a:lvl2pPr>
            <a:lvl3pPr>
              <a:tabLst>
                <a:tab pos="266700" algn="l"/>
                <a:tab pos="371475" algn="l"/>
              </a:tabLst>
              <a:defRPr sz="2400">
                <a:solidFill>
                  <a:schemeClr val="tx1"/>
                </a:solidFill>
                <a:latin typeface="Tahoma" pitchFamily="-105" charset="-52"/>
                <a:ea typeface="ＭＳ Ｐゴシック" pitchFamily="-105" charset="-128"/>
              </a:defRPr>
            </a:lvl3pPr>
            <a:lvl4pPr>
              <a:tabLst>
                <a:tab pos="266700" algn="l"/>
                <a:tab pos="371475" algn="l"/>
              </a:tabLst>
              <a:defRPr sz="2400">
                <a:solidFill>
                  <a:schemeClr val="tx1"/>
                </a:solidFill>
                <a:latin typeface="Tahoma" pitchFamily="-105" charset="-52"/>
                <a:ea typeface="ＭＳ Ｐゴシック" pitchFamily="-105" charset="-128"/>
              </a:defRPr>
            </a:lvl4pPr>
            <a:lvl5pPr>
              <a:tabLst>
                <a:tab pos="266700" algn="l"/>
                <a:tab pos="371475" algn="l"/>
              </a:tabLst>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tabLst>
                <a:tab pos="266700" algn="l"/>
                <a:tab pos="371475" algn="l"/>
              </a:tabLs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tabLst>
                <a:tab pos="266700" algn="l"/>
                <a:tab pos="371475" algn="l"/>
              </a:tabLs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tabLst>
                <a:tab pos="266700" algn="l"/>
                <a:tab pos="371475" algn="l"/>
              </a:tabLs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tabLst>
                <a:tab pos="266700" algn="l"/>
                <a:tab pos="371475" algn="l"/>
              </a:tabLst>
              <a:defRPr sz="2400">
                <a:solidFill>
                  <a:schemeClr val="tx1"/>
                </a:solidFill>
                <a:latin typeface="Tahoma" pitchFamily="-105" charset="-52"/>
                <a:ea typeface="ＭＳ Ｐゴシック" pitchFamily="-105" charset="-128"/>
              </a:defRPr>
            </a:lvl9pPr>
          </a:lstStyle>
          <a:p>
            <a:pPr>
              <a:buFontTx/>
              <a:buAutoNum type="arabicPeriod"/>
            </a:pPr>
            <a:r>
              <a:rPr lang="en-US" altLang="en-US" sz="1800" b="1">
                <a:latin typeface="Calibri" pitchFamily="-105" charset="0"/>
                <a:ea typeface="Times New Roman" pitchFamily="-105" charset="0"/>
                <a:cs typeface="Calibri" pitchFamily="-105" charset="0"/>
              </a:rPr>
              <a:t>Requirements for Contracts Flash Card Assignment:</a:t>
            </a:r>
            <a:r>
              <a:rPr lang="en-US" altLang="en-US" sz="1800">
                <a:latin typeface="Calibri" pitchFamily="-105" charset="0"/>
                <a:ea typeface="Times New Roman" pitchFamily="-105" charset="0"/>
                <a:cs typeface="Calibri" pitchFamily="-105" charset="0"/>
              </a:rPr>
              <a:t> Ask students to design a set of six flash cards that represent the six major requirements for a legally enforceable contract. One side of the flash card should have the requirement written on it and a definition. The other side of the flash card must show a picture that represents the concept.</a:t>
            </a:r>
          </a:p>
          <a:p>
            <a:pPr>
              <a:buFontTx/>
              <a:buAutoNum type="arabicPeriod"/>
            </a:pPr>
            <a:endParaRPr lang="en-US" altLang="en-US" sz="1800" b="1">
              <a:latin typeface="Calibri" pitchFamily="-105" charset="0"/>
              <a:ea typeface="Times New Roman" pitchFamily="-105" charset="0"/>
              <a:cs typeface="Calibri" pitchFamily="-105" charset="0"/>
            </a:endParaRPr>
          </a:p>
          <a:p>
            <a:pPr>
              <a:buFontTx/>
              <a:buAutoNum type="arabicPeriod"/>
            </a:pPr>
            <a:r>
              <a:rPr lang="en-US" altLang="en-US" sz="1800" b="1">
                <a:latin typeface="Calibri" pitchFamily="-105" charset="0"/>
                <a:ea typeface="Times New Roman" pitchFamily="-105" charset="0"/>
                <a:cs typeface="Calibri" pitchFamily="-105" charset="0"/>
              </a:rPr>
              <a:t>Write a Case</a:t>
            </a:r>
            <a:r>
              <a:rPr lang="en-US" altLang="en-US" sz="1800">
                <a:latin typeface="Calibri" pitchFamily="-105" charset="0"/>
                <a:ea typeface="Times New Roman" pitchFamily="-105" charset="0"/>
                <a:cs typeface="Calibri" pitchFamily="-105" charset="0"/>
              </a:rPr>
              <a:t>: Split the class into teams with two members. Each team</a:t>
            </a:r>
          </a:p>
          <a:p>
            <a:r>
              <a:rPr lang="en-US" altLang="en-US" sz="1800">
                <a:latin typeface="Calibri" pitchFamily="-105" charset="0"/>
                <a:ea typeface="Times New Roman" pitchFamily="-105" charset="0"/>
                <a:cs typeface="Calibri" pitchFamily="-105" charset="0"/>
              </a:rPr>
              <a:t>      must write two case studies—one that represents a legal contract and one that doesn’t meet the requirements of a legal contract. All cases will be compiled and students will look at each case to see if it has the six elements necessary for a legally enforceable contract.</a:t>
            </a:r>
            <a:endParaRPr lang="en-US" altLang="en-US" sz="1800">
              <a:latin typeface="Calibri" pitchFamily="-105" charset="0"/>
              <a:ea typeface="Arial" charset="0"/>
              <a:cs typeface="Calibri" pitchFamily="-105" charset="0"/>
            </a:endParaRPr>
          </a:p>
        </p:txBody>
      </p:sp>
      <p:sp>
        <p:nvSpPr>
          <p:cNvPr id="38917" name="Footer Placeholder 5"/>
          <p:cNvSpPr>
            <a:spLocks noGrp="1"/>
          </p:cNvSpPr>
          <p:nvPr>
            <p:ph type="ftr" sz="quarter" idx="11"/>
          </p:nvPr>
        </p:nvSpPr>
        <p:spPr>
          <a:xfrm>
            <a:off x="2057400" y="6400800"/>
            <a:ext cx="5334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3891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FCDD99B3-3273-49AB-A7A9-8E4FB815A18B}" type="slidenum">
              <a:rPr lang="en-US" altLang="en-US" sz="1400">
                <a:latin typeface="Arial" charset="0"/>
              </a:rPr>
              <a:pPr/>
              <a:t>12</a:t>
            </a:fld>
            <a:endParaRPr lang="en-US" altLang="en-US"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 calcmode="lin" valueType="num">
                                      <p:cBhvr additive="base">
                                        <p:cTn id="13"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15363">
                                            <p:txEl>
                                              <p:pRg st="3" end="3"/>
                                            </p:txEl>
                                          </p:spTgt>
                                        </p:tgtEl>
                                        <p:attrNameLst>
                                          <p:attrName>style.visibility</p:attrName>
                                        </p:attrNameLst>
                                      </p:cBhvr>
                                      <p:to>
                                        <p:strVal val="visible"/>
                                      </p:to>
                                    </p:set>
                                    <p:anim calcmode="lin" valueType="num">
                                      <p:cBhvr additive="base">
                                        <p:cTn id="17"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609600" y="1371600"/>
            <a:ext cx="80772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eaLnBrk="1" hangingPunct="1"/>
            <a:r>
              <a:rPr lang="en-US" altLang="en-US" sz="1200" i="1">
                <a:solidFill>
                  <a:srgbClr val="000000"/>
                </a:solidFill>
                <a:latin typeface="Arial" charset="0"/>
                <a:ea typeface="Calibri" pitchFamily="-105" charset="0"/>
                <a:cs typeface="Arial" charset="0"/>
              </a:rPr>
              <a:t> Copyright and Terms of Service</a:t>
            </a:r>
          </a:p>
          <a:p>
            <a:pPr eaLnBrk="1" hangingPunct="1"/>
            <a:endParaRPr lang="en-US" altLang="en-US" sz="1800">
              <a:solidFill>
                <a:srgbClr val="000000"/>
              </a:solidFill>
              <a:latin typeface="Times New Roman" pitchFamily="-105" charset="0"/>
              <a:ea typeface="Calibri" pitchFamily="-105" charset="0"/>
              <a:cs typeface="Times New Roman" pitchFamily="-105" charset="0"/>
            </a:endParaRPr>
          </a:p>
          <a:p>
            <a:r>
              <a:rPr lang="en-US" altLang="en-US" sz="1200" i="1">
                <a:solidFill>
                  <a:srgbClr val="000000"/>
                </a:solidFill>
                <a:latin typeface="Arial" charset="0"/>
                <a:ea typeface="Calibri" pitchFamily="-105" charset="0"/>
                <a:cs typeface="Arial"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endParaRPr lang="en-US" altLang="en-US" sz="1800">
              <a:solidFill>
                <a:srgbClr val="000000"/>
              </a:solidFill>
              <a:latin typeface="Times New Roman" pitchFamily="-105" charset="0"/>
              <a:ea typeface="Calibri" pitchFamily="-105" charset="0"/>
              <a:cs typeface="Times New Roman" pitchFamily="-105" charset="0"/>
            </a:endParaRPr>
          </a:p>
          <a:p>
            <a:pPr>
              <a:buFontTx/>
              <a:buAutoNum type="arabicParenR"/>
            </a:pPr>
            <a:r>
              <a:rPr lang="en-US" altLang="en-US" sz="1200" i="1">
                <a:solidFill>
                  <a:srgbClr val="000000"/>
                </a:solidFill>
                <a:latin typeface="Arial" charset="0"/>
                <a:ea typeface="Calibri" pitchFamily="-105" charset="0"/>
                <a:cs typeface="Arial"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endParaRPr lang="en-US" altLang="en-US" sz="1800">
              <a:solidFill>
                <a:srgbClr val="000000"/>
              </a:solidFill>
              <a:latin typeface="Times New Roman" pitchFamily="-105" charset="0"/>
              <a:ea typeface="Calibri" pitchFamily="-105" charset="0"/>
              <a:cs typeface="Times New Roman" pitchFamily="-105" charset="0"/>
            </a:endParaRPr>
          </a:p>
          <a:p>
            <a:r>
              <a:rPr lang="en-US" altLang="en-US" sz="1200" i="1">
                <a:solidFill>
                  <a:srgbClr val="000000"/>
                </a:solidFill>
                <a:latin typeface="Arial" charset="0"/>
                <a:ea typeface="Calibri" pitchFamily="-105" charset="0"/>
                <a:cs typeface="Arial" charset="0"/>
              </a:rPr>
              <a:t>2) Residents of the state of Texas may reproduce and use copies of the Materials and Related Materials for individual personal use only without obtaining written permission of the Texas Education Agency;</a:t>
            </a:r>
          </a:p>
          <a:p>
            <a:endParaRPr lang="en-US" altLang="en-US" sz="1800">
              <a:solidFill>
                <a:srgbClr val="000000"/>
              </a:solidFill>
              <a:latin typeface="Times New Roman" pitchFamily="-105" charset="0"/>
              <a:ea typeface="Calibri" pitchFamily="-105" charset="0"/>
              <a:cs typeface="Times New Roman" pitchFamily="-105" charset="0"/>
            </a:endParaRPr>
          </a:p>
          <a:p>
            <a:r>
              <a:rPr lang="en-US" altLang="en-US" sz="1200" i="1">
                <a:solidFill>
                  <a:srgbClr val="000000"/>
                </a:solidFill>
                <a:latin typeface="Arial" charset="0"/>
                <a:ea typeface="Calibri" pitchFamily="-105" charset="0"/>
                <a:cs typeface="Arial" charset="0"/>
              </a:rPr>
              <a:t>3) Any portion reproduced must be reproduced in its entirety and remain unedited, unaltered and unchanged in any way;</a:t>
            </a:r>
          </a:p>
          <a:p>
            <a:endParaRPr lang="en-US" altLang="en-US" sz="1800">
              <a:solidFill>
                <a:srgbClr val="000000"/>
              </a:solidFill>
              <a:latin typeface="Times New Roman" pitchFamily="-105" charset="0"/>
              <a:ea typeface="Calibri" pitchFamily="-105" charset="0"/>
              <a:cs typeface="Times New Roman" pitchFamily="-105" charset="0"/>
            </a:endParaRPr>
          </a:p>
          <a:p>
            <a:r>
              <a:rPr lang="en-US" altLang="en-US" sz="1200" i="1">
                <a:solidFill>
                  <a:srgbClr val="000000"/>
                </a:solidFill>
                <a:latin typeface="Arial" charset="0"/>
                <a:ea typeface="Calibri" pitchFamily="-105" charset="0"/>
                <a:cs typeface="Arial" charset="0"/>
              </a:rPr>
              <a:t>4) No monetary charge can be made for the reproduced materials or any document containing them; however, a reasonable charge to cover only the cost of reproduction and distribution may be charged.</a:t>
            </a:r>
            <a:endParaRPr lang="en-US" altLang="en-US" sz="1800">
              <a:solidFill>
                <a:srgbClr val="000000"/>
              </a:solidFill>
              <a:latin typeface="Times New Roman" pitchFamily="-105" charset="0"/>
              <a:ea typeface="Calibri" pitchFamily="-105" charset="0"/>
              <a:cs typeface="Times New Roman" pitchFamily="-105" charset="0"/>
            </a:endParaRPr>
          </a:p>
          <a:p>
            <a:r>
              <a:rPr lang="en-US" altLang="en-US" sz="1200" i="1">
                <a:solidFill>
                  <a:srgbClr val="000000"/>
                </a:solidFill>
                <a:latin typeface="Arial" charset="0"/>
                <a:ea typeface="Calibri" pitchFamily="-105" charset="0"/>
                <a:cs typeface="Arial"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endParaRPr lang="en-US" altLang="en-US" sz="2800">
              <a:latin typeface="Arial" charset="0"/>
            </a:endParaRPr>
          </a:p>
        </p:txBody>
      </p:sp>
      <p:sp>
        <p:nvSpPr>
          <p:cNvPr id="18435" name="Footer Placeholder 5"/>
          <p:cNvSpPr>
            <a:spLocks noGrp="1"/>
          </p:cNvSpPr>
          <p:nvPr>
            <p:ph type="ftr" sz="quarter" idx="11"/>
          </p:nvPr>
        </p:nvSpPr>
        <p:spPr>
          <a:xfrm>
            <a:off x="2209800" y="6400800"/>
            <a:ext cx="51816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BF76BAD1-4F46-45E8-B76F-55A2905FB80E}" type="slidenum">
              <a:rPr lang="en-US" altLang="en-US" sz="1400">
                <a:latin typeface="Arial" charset="0"/>
              </a:rPr>
              <a:pPr/>
              <a:t>2</a:t>
            </a:fld>
            <a:endParaRPr lang="en-US" altLang="en-US" sz="140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C0C0C0"/>
                  </a:outerShdw>
                </a:effectLst>
                <a:latin typeface="Calibri"/>
                <a:ea typeface="+mj-ea"/>
                <a:cs typeface="Calibri"/>
              </a:rPr>
              <a:t>Offer and Acceptance</a:t>
            </a:r>
          </a:p>
        </p:txBody>
      </p:sp>
      <p:sp>
        <p:nvSpPr>
          <p:cNvPr id="9219" name="Rectangle 3"/>
          <p:cNvSpPr>
            <a:spLocks noGrp="1" noChangeArrowheads="1"/>
          </p:cNvSpPr>
          <p:nvPr>
            <p:ph type="body" idx="4294967295"/>
          </p:nvPr>
        </p:nvSpPr>
        <p:spPr>
          <a:xfrm>
            <a:off x="533400" y="1600200"/>
            <a:ext cx="8077200" cy="3429000"/>
          </a:xfrm>
        </p:spPr>
        <p:txBody>
          <a:bodyPr/>
          <a:lstStyle/>
          <a:p>
            <a:pPr eaLnBrk="1" hangingPunct="1">
              <a:buFont typeface="Wingdings" pitchFamily="-105" charset="2"/>
              <a:buChar char="Ø"/>
            </a:pPr>
            <a:r>
              <a:rPr lang="en-US" altLang="en-US" sz="3600" b="1" i="1" u="sng" smtClean="0">
                <a:effectLst>
                  <a:outerShdw blurRad="38100" dist="38100" dir="2700000" algn="tl">
                    <a:srgbClr val="C0C0C0"/>
                  </a:outerShdw>
                </a:effectLst>
                <a:latin typeface="Calibri" pitchFamily="-105" charset="0"/>
              </a:rPr>
              <a:t>Offerer</a:t>
            </a:r>
          </a:p>
          <a:p>
            <a:pPr lvl="1" eaLnBrk="1" hangingPunct="1"/>
            <a:r>
              <a:rPr lang="en-US" altLang="en-US" sz="3600" smtClean="0">
                <a:effectLst>
                  <a:outerShdw blurRad="38100" dist="38100" dir="2700000" algn="tl">
                    <a:srgbClr val="C0C0C0"/>
                  </a:outerShdw>
                </a:effectLst>
                <a:latin typeface="Calibri" pitchFamily="-105" charset="0"/>
              </a:rPr>
              <a:t>person who makes the offer</a:t>
            </a:r>
          </a:p>
          <a:p>
            <a:pPr eaLnBrk="1" hangingPunct="1">
              <a:buFont typeface="Wingdings" pitchFamily="-105" charset="2"/>
              <a:buChar char="Ø"/>
            </a:pPr>
            <a:r>
              <a:rPr lang="en-US" altLang="en-US" sz="3600" b="1" i="1" u="sng" smtClean="0">
                <a:effectLst>
                  <a:outerShdw blurRad="38100" dist="38100" dir="2700000" algn="tl">
                    <a:srgbClr val="C0C0C0"/>
                  </a:outerShdw>
                </a:effectLst>
                <a:latin typeface="Calibri" pitchFamily="-105" charset="0"/>
              </a:rPr>
              <a:t>Offeree</a:t>
            </a:r>
          </a:p>
          <a:p>
            <a:pPr lvl="1" eaLnBrk="1" hangingPunct="1"/>
            <a:r>
              <a:rPr lang="en-US" altLang="en-US" sz="3600" smtClean="0">
                <a:effectLst>
                  <a:outerShdw blurRad="38100" dist="38100" dir="2700000" algn="tl">
                    <a:srgbClr val="C0C0C0"/>
                  </a:outerShdw>
                </a:effectLst>
                <a:latin typeface="Calibri" pitchFamily="-105" charset="0"/>
              </a:rPr>
              <a:t>person to whom the offer is made</a:t>
            </a:r>
          </a:p>
          <a:p>
            <a:pPr eaLnBrk="1" hangingPunct="1"/>
            <a:endParaRPr lang="en-US" altLang="en-US" sz="3600" smtClean="0">
              <a:effectLst>
                <a:outerShdw blurRad="38100" dist="38100" dir="2700000" algn="tl">
                  <a:srgbClr val="C0C0C0"/>
                </a:outerShdw>
              </a:effectLst>
              <a:latin typeface="Calibri" pitchFamily="-105" charset="0"/>
            </a:endParaRPr>
          </a:p>
        </p:txBody>
      </p:sp>
      <p:sp>
        <p:nvSpPr>
          <p:cNvPr id="20484" name="Footer Placeholder 5"/>
          <p:cNvSpPr>
            <a:spLocks noGrp="1"/>
          </p:cNvSpPr>
          <p:nvPr>
            <p:ph type="ftr" sz="quarter" idx="11"/>
          </p:nvPr>
        </p:nvSpPr>
        <p:spPr>
          <a:xfrm>
            <a:off x="1905000" y="6400800"/>
            <a:ext cx="58674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204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9BB7822F-21DB-43EF-B457-96527C37F99E}" type="slidenum">
              <a:rPr lang="en-US" altLang="en-US" sz="1400">
                <a:latin typeface="Arial" charset="0"/>
              </a:rPr>
              <a:pPr/>
              <a:t>3</a:t>
            </a:fld>
            <a:endParaRPr lang="en-US" altLang="en-US"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anim calcmode="lin" valueType="num">
                                      <p:cBhvr additive="base">
                                        <p:cTn id="11"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 calcmode="lin" valueType="num">
                                      <p:cBhvr additive="base">
                                        <p:cTn id="17"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21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219">
                                            <p:txEl>
                                              <p:pRg st="3" end="3"/>
                                            </p:txEl>
                                          </p:spTgt>
                                        </p:tgtEl>
                                        <p:attrNameLst>
                                          <p:attrName>style.visibility</p:attrName>
                                        </p:attrNameLst>
                                      </p:cBhvr>
                                      <p:to>
                                        <p:strVal val="visible"/>
                                      </p:to>
                                    </p:set>
                                    <p:anim calcmode="lin" valueType="num">
                                      <p:cBhvr additive="base">
                                        <p:cTn id="21"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defRPr/>
            </a:pPr>
            <a:r>
              <a:rPr lang="en-US" smtClean="0">
                <a:effectLst>
                  <a:outerShdw blurRad="38100" dist="38100" dir="2700000" algn="tl">
                    <a:srgbClr val="C0C0C0"/>
                  </a:outerShdw>
                </a:effectLst>
                <a:latin typeface="Calibri"/>
                <a:ea typeface="+mj-ea"/>
                <a:cs typeface="Calibri"/>
              </a:rPr>
              <a:t>Genuine Assent</a:t>
            </a:r>
          </a:p>
        </p:txBody>
      </p:sp>
      <p:sp>
        <p:nvSpPr>
          <p:cNvPr id="11267" name="Rectangle 3"/>
          <p:cNvSpPr>
            <a:spLocks noGrp="1" noChangeArrowheads="1"/>
          </p:cNvSpPr>
          <p:nvPr>
            <p:ph type="body" idx="4294967295"/>
          </p:nvPr>
        </p:nvSpPr>
        <p:spPr>
          <a:xfrm>
            <a:off x="533400" y="1600200"/>
            <a:ext cx="8077200" cy="2819400"/>
          </a:xfrm>
        </p:spPr>
        <p:txBody>
          <a:bodyPr/>
          <a:lstStyle/>
          <a:p>
            <a:pPr eaLnBrk="1" hangingPunct="1">
              <a:buFont typeface="Wingdings" pitchFamily="-105" charset="2"/>
              <a:buChar char="Ø"/>
            </a:pPr>
            <a:r>
              <a:rPr lang="en-US" altLang="en-US" smtClean="0">
                <a:effectLst>
                  <a:outerShdw blurRad="38100" dist="38100" dir="2700000" algn="tl">
                    <a:srgbClr val="C0C0C0"/>
                  </a:outerShdw>
                </a:effectLst>
                <a:latin typeface="Calibri" pitchFamily="-105" charset="0"/>
              </a:rPr>
              <a:t>The agreement </a:t>
            </a:r>
            <a:r>
              <a:rPr lang="en-US" altLang="en-US" i="1" u="sng" smtClean="0">
                <a:effectLst>
                  <a:outerShdw blurRad="38100" dist="38100" dir="2700000" algn="tl">
                    <a:srgbClr val="C0C0C0"/>
                  </a:outerShdw>
                </a:effectLst>
                <a:latin typeface="Calibri" pitchFamily="-105" charset="0"/>
              </a:rPr>
              <a:t>MUST NOT </a:t>
            </a:r>
            <a:r>
              <a:rPr lang="en-US" altLang="en-US" smtClean="0">
                <a:effectLst>
                  <a:outerShdw blurRad="38100" dist="38100" dir="2700000" algn="tl">
                    <a:srgbClr val="C0C0C0"/>
                  </a:outerShdw>
                </a:effectLst>
                <a:latin typeface="Calibri" pitchFamily="-105" charset="0"/>
              </a:rPr>
              <a:t>be based on</a:t>
            </a:r>
          </a:p>
          <a:p>
            <a:pPr lvl="1" eaLnBrk="1" hangingPunct="1"/>
            <a:r>
              <a:rPr lang="en-US" altLang="en-US" smtClean="0">
                <a:effectLst>
                  <a:outerShdw blurRad="38100" dist="38100" dir="2700000" algn="tl">
                    <a:srgbClr val="C0C0C0"/>
                  </a:outerShdw>
                </a:effectLst>
                <a:latin typeface="Calibri" pitchFamily="-105" charset="0"/>
              </a:rPr>
              <a:t> one party’s deceiving another</a:t>
            </a:r>
          </a:p>
          <a:p>
            <a:pPr lvl="1" eaLnBrk="1" hangingPunct="1"/>
            <a:r>
              <a:rPr lang="en-US" altLang="en-US" smtClean="0">
                <a:effectLst>
                  <a:outerShdw blurRad="38100" dist="38100" dir="2700000" algn="tl">
                    <a:srgbClr val="C0C0C0"/>
                  </a:outerShdw>
                </a:effectLst>
                <a:latin typeface="Calibri" pitchFamily="-105" charset="0"/>
              </a:rPr>
              <a:t>an important mistake</a:t>
            </a:r>
          </a:p>
          <a:p>
            <a:pPr lvl="1" eaLnBrk="1" hangingPunct="1"/>
            <a:r>
              <a:rPr lang="en-US" altLang="en-US" smtClean="0">
                <a:effectLst>
                  <a:outerShdw blurRad="38100" dist="38100" dir="2700000" algn="tl">
                    <a:srgbClr val="C0C0C0"/>
                  </a:outerShdw>
                </a:effectLst>
                <a:latin typeface="Calibri" pitchFamily="-105" charset="0"/>
              </a:rPr>
              <a:t>The use of unfair pressure exerted to obtain the offer or acceptance</a:t>
            </a:r>
          </a:p>
          <a:p>
            <a:pPr lvl="1" eaLnBrk="1" hangingPunct="1"/>
            <a:endParaRPr lang="en-US" altLang="en-US" smtClean="0">
              <a:effectLst>
                <a:outerShdw blurRad="38100" dist="38100" dir="2700000" algn="tl">
                  <a:srgbClr val="C0C0C0"/>
                </a:outerShdw>
              </a:effectLst>
              <a:latin typeface="Calibri" pitchFamily="-105" charset="0"/>
            </a:endParaRPr>
          </a:p>
        </p:txBody>
      </p:sp>
      <p:sp>
        <p:nvSpPr>
          <p:cNvPr id="22532" name="Footer Placeholder 4"/>
          <p:cNvSpPr>
            <a:spLocks noGrp="1"/>
          </p:cNvSpPr>
          <p:nvPr>
            <p:ph type="ftr" sz="quarter" idx="11"/>
          </p:nvPr>
        </p:nvSpPr>
        <p:spPr>
          <a:xfrm>
            <a:off x="1752600" y="6400800"/>
            <a:ext cx="55626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225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624EADCE-7609-4CE0-9312-BBAA8E38E6BB}" type="slidenum">
              <a:rPr lang="en-US" altLang="en-US" sz="1400">
                <a:latin typeface="Arial" charset="0"/>
              </a:rPr>
              <a:pPr/>
              <a:t>4</a:t>
            </a:fld>
            <a:endParaRPr lang="en-US" altLang="en-US"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anim calcmode="lin" valueType="num">
                                      <p:cBhvr additive="base">
                                        <p:cTn id="11" dur="500" fill="hold"/>
                                        <p:tgtEl>
                                          <p:spTgt spid="1126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126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 calcmode="lin" valueType="num">
                                      <p:cBhvr additive="base">
                                        <p:cTn id="15" dur="500" fill="hold"/>
                                        <p:tgtEl>
                                          <p:spTgt spid="1126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126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anim calcmode="lin" valueType="num">
                                      <p:cBhvr additive="base">
                                        <p:cTn id="19" dur="500" fill="hold"/>
                                        <p:tgtEl>
                                          <p:spTgt spid="1126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defRPr/>
            </a:pPr>
            <a:r>
              <a:rPr lang="en-US" sz="5400" dirty="0" smtClean="0">
                <a:effectLst>
                  <a:outerShdw blurRad="38100" dist="38100" dir="2700000" algn="tl">
                    <a:srgbClr val="C0C0C0"/>
                  </a:outerShdw>
                </a:effectLst>
                <a:latin typeface="Calibri"/>
                <a:ea typeface="+mj-ea"/>
                <a:cs typeface="Calibri"/>
              </a:rPr>
              <a:t>Legality</a:t>
            </a:r>
          </a:p>
        </p:txBody>
      </p:sp>
      <p:sp>
        <p:nvSpPr>
          <p:cNvPr id="13315" name="Rectangle 3"/>
          <p:cNvSpPr>
            <a:spLocks noGrp="1" noChangeArrowheads="1"/>
          </p:cNvSpPr>
          <p:nvPr>
            <p:ph type="body" idx="4294967295"/>
          </p:nvPr>
        </p:nvSpPr>
        <p:spPr>
          <a:xfrm>
            <a:off x="533400" y="1600200"/>
            <a:ext cx="8077200" cy="1981200"/>
          </a:xfrm>
        </p:spPr>
        <p:txBody>
          <a:bodyPr/>
          <a:lstStyle/>
          <a:p>
            <a:pPr eaLnBrk="1" hangingPunct="1">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Agreement cannot involve a crime.</a:t>
            </a:r>
          </a:p>
          <a:p>
            <a:pPr eaLnBrk="1" hangingPunct="1">
              <a:buFontTx/>
              <a:buNone/>
              <a:defRPr/>
            </a:pPr>
            <a:endParaRPr lang="en-US" dirty="0" smtClean="0">
              <a:effectLst>
                <a:outerShdw blurRad="38100" dist="38100" dir="2700000" algn="tl">
                  <a:srgbClr val="C0C0C0"/>
                </a:outerShdw>
              </a:effectLst>
              <a:latin typeface="Calibri"/>
              <a:ea typeface="+mn-ea"/>
              <a:cs typeface="Calibri"/>
            </a:endParaRPr>
          </a:p>
          <a:p>
            <a:pPr eaLnBrk="1" hangingPunct="1">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Agreement cannot involve a tort.</a:t>
            </a:r>
          </a:p>
        </p:txBody>
      </p:sp>
      <p:pic>
        <p:nvPicPr>
          <p:cNvPr id="24580" name="Picture 6" descr="C:\Users\Dale\AppData\Local\Microsoft\Windows\Temporary Internet Files\Content.IE5\2FDQ1O91\MPj0407334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124200" y="3657600"/>
            <a:ext cx="3902075" cy="260032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4581" name="Footer Placeholder 5"/>
          <p:cNvSpPr>
            <a:spLocks noGrp="1"/>
          </p:cNvSpPr>
          <p:nvPr>
            <p:ph type="ftr" sz="quarter" idx="11"/>
          </p:nvPr>
        </p:nvSpPr>
        <p:spPr>
          <a:xfrm>
            <a:off x="1905000" y="6400800"/>
            <a:ext cx="6096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2458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6390E134-19C3-4537-8316-BFDF1C029E13}" type="slidenum">
              <a:rPr lang="en-US" altLang="en-US" sz="1400">
                <a:latin typeface="Arial" charset="0"/>
              </a:rPr>
              <a:pPr/>
              <a:t>5</a:t>
            </a:fld>
            <a:endParaRPr lang="en-US" altLang="en-US"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nodeType="click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 calcmode="lin" valueType="num">
                                      <p:cBhvr additive="base">
                                        <p:cTn id="13"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5">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eaLnBrk="1" hangingPunct="1">
              <a:defRPr/>
            </a:pPr>
            <a:r>
              <a:rPr lang="en-US" sz="5400" dirty="0" smtClean="0">
                <a:effectLst>
                  <a:outerShdw blurRad="38100" dist="38100" dir="2700000" algn="tl">
                    <a:srgbClr val="C0C0C0"/>
                  </a:outerShdw>
                </a:effectLst>
                <a:latin typeface="Calibri"/>
                <a:ea typeface="+mj-ea"/>
                <a:cs typeface="Calibri"/>
              </a:rPr>
              <a:t>Consideration</a:t>
            </a:r>
          </a:p>
        </p:txBody>
      </p:sp>
      <p:sp>
        <p:nvSpPr>
          <p:cNvPr id="15363" name="Rectangle 3"/>
          <p:cNvSpPr>
            <a:spLocks noGrp="1" noChangeArrowheads="1"/>
          </p:cNvSpPr>
          <p:nvPr>
            <p:ph type="body" idx="4294967295"/>
          </p:nvPr>
        </p:nvSpPr>
        <p:spPr>
          <a:xfrm>
            <a:off x="533400" y="1600200"/>
            <a:ext cx="8077200" cy="1524000"/>
          </a:xfrm>
        </p:spPr>
        <p:txBody>
          <a:bodyPr/>
          <a:lstStyle/>
          <a:p>
            <a:pPr eaLnBrk="1" hangingPunct="1">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Both sides receiving what the law considers value in some form as a result of the transaction</a:t>
            </a:r>
          </a:p>
        </p:txBody>
      </p:sp>
      <p:pic>
        <p:nvPicPr>
          <p:cNvPr id="26628" name="Picture 7" descr="C:\Users\Dale\AppData\Local\Microsoft\Windows\Temporary Internet Files\Content.IE5\43CAL4H1\MPj0409096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362200" y="3276600"/>
            <a:ext cx="4419600" cy="2941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6629" name="Footer Placeholder 5"/>
          <p:cNvSpPr>
            <a:spLocks noGrp="1"/>
          </p:cNvSpPr>
          <p:nvPr>
            <p:ph type="ftr" sz="quarter" idx="11"/>
          </p:nvPr>
        </p:nvSpPr>
        <p:spPr>
          <a:xfrm>
            <a:off x="1828800" y="6400800"/>
            <a:ext cx="59436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2663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5F6DCFBB-7518-41BB-A630-33C7084A7BDA}" type="slidenum">
              <a:rPr lang="en-US" altLang="en-US" sz="1400">
                <a:latin typeface="Arial" charset="0"/>
              </a:rPr>
              <a:pPr/>
              <a:t>6</a:t>
            </a:fld>
            <a:endParaRPr lang="en-US" altLang="en-US"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checkerboard(across)">
                                      <p:cBhvr>
                                        <p:cTn id="7"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defRPr/>
            </a:pPr>
            <a:r>
              <a:rPr lang="en-US" sz="5400" dirty="0" smtClean="0">
                <a:effectLst>
                  <a:outerShdw blurRad="38100" dist="38100" dir="2700000" algn="tl">
                    <a:srgbClr val="C0C0C0"/>
                  </a:outerShdw>
                </a:effectLst>
                <a:latin typeface="Calibri"/>
                <a:ea typeface="+mj-ea"/>
                <a:cs typeface="Calibri"/>
              </a:rPr>
              <a:t>Capacity</a:t>
            </a:r>
          </a:p>
        </p:txBody>
      </p:sp>
      <p:sp>
        <p:nvSpPr>
          <p:cNvPr id="17411" name="Rectangle 3"/>
          <p:cNvSpPr>
            <a:spLocks noGrp="1" noChangeArrowheads="1"/>
          </p:cNvSpPr>
          <p:nvPr>
            <p:ph type="body" idx="4294967295"/>
          </p:nvPr>
        </p:nvSpPr>
        <p:spPr/>
        <p:txBody>
          <a:bodyPr/>
          <a:lstStyle/>
          <a:p>
            <a:pPr eaLnBrk="1" hangingPunct="1">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Parties must have the legal ability to contract for themselves.</a:t>
            </a:r>
          </a:p>
          <a:p>
            <a:pPr eaLnBrk="1" hangingPunct="1">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Parties without capacity:</a:t>
            </a:r>
          </a:p>
          <a:p>
            <a:pPr lvl="1" eaLnBrk="1" hangingPunct="1">
              <a:defRPr/>
            </a:pPr>
            <a:r>
              <a:rPr lang="en-US" dirty="0" smtClean="0">
                <a:effectLst>
                  <a:outerShdw blurRad="38100" dist="38100" dir="2700000" algn="tl">
                    <a:srgbClr val="C0C0C0"/>
                  </a:outerShdw>
                </a:effectLst>
                <a:latin typeface="Calibri"/>
                <a:cs typeface="Calibri"/>
              </a:rPr>
              <a:t>Not legal age to enter the agreement</a:t>
            </a:r>
          </a:p>
          <a:p>
            <a:pPr lvl="1" eaLnBrk="1" hangingPunct="1">
              <a:defRPr/>
            </a:pPr>
            <a:r>
              <a:rPr lang="en-US" dirty="0" smtClean="0">
                <a:effectLst>
                  <a:outerShdw blurRad="38100" dist="38100" dir="2700000" algn="tl">
                    <a:srgbClr val="C0C0C0"/>
                  </a:outerShdw>
                </a:effectLst>
                <a:latin typeface="Calibri"/>
                <a:cs typeface="Calibri"/>
              </a:rPr>
              <a:t>Under the influence when signing the contract</a:t>
            </a:r>
          </a:p>
          <a:p>
            <a:pPr lvl="1" eaLnBrk="1" hangingPunct="1">
              <a:defRPr/>
            </a:pPr>
            <a:r>
              <a:rPr lang="en-US" dirty="0" smtClean="0">
                <a:effectLst>
                  <a:outerShdw blurRad="38100" dist="38100" dir="2700000" algn="tl">
                    <a:srgbClr val="C0C0C0"/>
                  </a:outerShdw>
                </a:effectLst>
                <a:latin typeface="Calibri"/>
                <a:cs typeface="Calibri"/>
              </a:rPr>
              <a:t>Lack the mental capability to enter the contract</a:t>
            </a:r>
          </a:p>
        </p:txBody>
      </p:sp>
      <p:sp>
        <p:nvSpPr>
          <p:cNvPr id="28676" name="Footer Placeholder 4"/>
          <p:cNvSpPr>
            <a:spLocks noGrp="1"/>
          </p:cNvSpPr>
          <p:nvPr>
            <p:ph type="ftr" sz="quarter" idx="11"/>
          </p:nvPr>
        </p:nvSpPr>
        <p:spPr>
          <a:xfrm>
            <a:off x="2057400" y="6400800"/>
            <a:ext cx="57912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286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44C7C949-30E9-4F93-AB76-C509BFFD36C0}" type="slidenum">
              <a:rPr lang="en-US" altLang="en-US" sz="1400">
                <a:latin typeface="Arial" charset="0"/>
              </a:rPr>
              <a:pPr/>
              <a:t>7</a:t>
            </a:fld>
            <a:endParaRPr lang="en-US" altLang="en-US"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2" dur="500"/>
                                        <p:tgtEl>
                                          <p:spTgt spid="17411">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5" dur="500"/>
                                        <p:tgtEl>
                                          <p:spTgt spid="17411">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18" dur="500"/>
                                        <p:tgtEl>
                                          <p:spTgt spid="17411">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21"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defRPr/>
            </a:pPr>
            <a:r>
              <a:rPr lang="en-US" sz="5400" dirty="0" smtClean="0">
                <a:effectLst>
                  <a:outerShdw blurRad="38100" dist="38100" dir="2700000" algn="tl">
                    <a:srgbClr val="C0C0C0"/>
                  </a:outerShdw>
                </a:effectLst>
                <a:latin typeface="Calibri"/>
                <a:ea typeface="+mj-ea"/>
                <a:cs typeface="Calibri"/>
              </a:rPr>
              <a:t>Writing</a:t>
            </a:r>
          </a:p>
        </p:txBody>
      </p:sp>
      <p:sp>
        <p:nvSpPr>
          <p:cNvPr id="19459" name="Rectangle 3"/>
          <p:cNvSpPr>
            <a:spLocks noGrp="1" noChangeArrowheads="1"/>
          </p:cNvSpPr>
          <p:nvPr>
            <p:ph type="body" idx="4294967295"/>
          </p:nvPr>
        </p:nvSpPr>
        <p:spPr>
          <a:xfrm>
            <a:off x="533400" y="1600200"/>
            <a:ext cx="8077200" cy="990600"/>
          </a:xfrm>
        </p:spPr>
        <p:txBody>
          <a:bodyPr/>
          <a:lstStyle/>
          <a:p>
            <a:pPr eaLnBrk="1" hangingPunct="1">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Contracts should be in writing to be enforced by the court of law.</a:t>
            </a:r>
          </a:p>
        </p:txBody>
      </p:sp>
      <p:pic>
        <p:nvPicPr>
          <p:cNvPr id="11270" name="Picture 6" descr="C:\Users\Dale\AppData\Local\Microsoft\Windows\Temporary Internet Files\Content.IE5\B8RRVLIW\MPj0439502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752600" y="2667000"/>
            <a:ext cx="5334000" cy="3551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0725" name="Footer Placeholder 5"/>
          <p:cNvSpPr>
            <a:spLocks noGrp="1"/>
          </p:cNvSpPr>
          <p:nvPr>
            <p:ph type="ftr" sz="quarter" idx="11"/>
          </p:nvPr>
        </p:nvSpPr>
        <p:spPr>
          <a:xfrm>
            <a:off x="1676400" y="6400800"/>
            <a:ext cx="54864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3072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50583F99-BAE8-4BFA-8919-8D23A8BD7E58}" type="slidenum">
              <a:rPr lang="en-US" altLang="en-US" sz="1400">
                <a:latin typeface="Arial" charset="0"/>
              </a:rPr>
              <a:pPr/>
              <a:t>8</a:t>
            </a:fld>
            <a:endParaRPr lang="en-US" altLang="en-US"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1270"/>
                                        </p:tgtEl>
                                        <p:attrNameLst>
                                          <p:attrName>style.visibility</p:attrName>
                                        </p:attrNameLst>
                                      </p:cBhvr>
                                      <p:to>
                                        <p:strVal val="visible"/>
                                      </p:to>
                                    </p:set>
                                    <p:anim calcmode="lin" valueType="num">
                                      <p:cBhvr>
                                        <p:cTn id="7" dur="1000" fill="hold"/>
                                        <p:tgtEl>
                                          <p:spTgt spid="11270"/>
                                        </p:tgtEl>
                                        <p:attrNameLst>
                                          <p:attrName>ppt_w</p:attrName>
                                        </p:attrNameLst>
                                      </p:cBhvr>
                                      <p:tavLst>
                                        <p:tav tm="0">
                                          <p:val>
                                            <p:fltVal val="0"/>
                                          </p:val>
                                        </p:tav>
                                        <p:tav tm="100000">
                                          <p:val>
                                            <p:strVal val="#ppt_w"/>
                                          </p:val>
                                        </p:tav>
                                      </p:tavLst>
                                    </p:anim>
                                    <p:anim calcmode="lin" valueType="num">
                                      <p:cBhvr>
                                        <p:cTn id="8" dur="1000" fill="hold"/>
                                        <p:tgtEl>
                                          <p:spTgt spid="11270"/>
                                        </p:tgtEl>
                                        <p:attrNameLst>
                                          <p:attrName>ppt_h</p:attrName>
                                        </p:attrNameLst>
                                      </p:cBhvr>
                                      <p:tavLst>
                                        <p:tav tm="0">
                                          <p:val>
                                            <p:fltVal val="0"/>
                                          </p:val>
                                        </p:tav>
                                        <p:tav tm="100000">
                                          <p:val>
                                            <p:strVal val="#ppt_h"/>
                                          </p:val>
                                        </p:tav>
                                      </p:tavLst>
                                    </p:anim>
                                    <p:anim calcmode="lin" valueType="num">
                                      <p:cBhvr>
                                        <p:cTn id="9" dur="1000" fill="hold"/>
                                        <p:tgtEl>
                                          <p:spTgt spid="1127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7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C0C0C0"/>
                  </a:outerShdw>
                </a:effectLst>
                <a:latin typeface="Calibri"/>
                <a:ea typeface="+mj-ea"/>
                <a:cs typeface="Calibri"/>
              </a:rPr>
              <a:t>Requirements of an Offer</a:t>
            </a:r>
          </a:p>
        </p:txBody>
      </p:sp>
      <p:sp>
        <p:nvSpPr>
          <p:cNvPr id="21507" name="Rectangle 3"/>
          <p:cNvSpPr>
            <a:spLocks noGrp="1" noChangeArrowheads="1"/>
          </p:cNvSpPr>
          <p:nvPr>
            <p:ph type="body" idx="4294967295"/>
          </p:nvPr>
        </p:nvSpPr>
        <p:spPr/>
        <p:txBody>
          <a:bodyPr/>
          <a:lstStyle/>
          <a:p>
            <a:pPr eaLnBrk="1" hangingPunct="1">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Must have Contractual Intent</a:t>
            </a:r>
          </a:p>
          <a:p>
            <a:pPr lvl="1" eaLnBrk="1" hangingPunct="1">
              <a:defRPr/>
            </a:pPr>
            <a:r>
              <a:rPr lang="en-US" b="1" i="1" u="sng" dirty="0" smtClean="0">
                <a:effectLst>
                  <a:outerShdw blurRad="38100" dist="38100" dir="2700000" algn="tl">
                    <a:srgbClr val="C0C0C0"/>
                  </a:outerShdw>
                </a:effectLst>
                <a:latin typeface="Calibri"/>
                <a:cs typeface="Calibri"/>
              </a:rPr>
              <a:t>Jests</a:t>
            </a:r>
            <a:r>
              <a:rPr lang="en-US" dirty="0" smtClean="0">
                <a:effectLst>
                  <a:outerShdw blurRad="38100" dist="38100" dir="2700000" algn="tl">
                    <a:srgbClr val="C0C0C0"/>
                  </a:outerShdw>
                </a:effectLst>
                <a:latin typeface="Calibri"/>
                <a:cs typeface="Calibri"/>
              </a:rPr>
              <a:t>: The law is not concerned with what is actually in the mind of a persona making what might b considered an offer. Jokes can be upheld as offers.</a:t>
            </a:r>
          </a:p>
          <a:p>
            <a:pPr lvl="1" eaLnBrk="1" hangingPunct="1">
              <a:defRPr/>
            </a:pPr>
            <a:r>
              <a:rPr lang="en-US" b="1" i="1" u="sng" dirty="0" smtClean="0">
                <a:effectLst>
                  <a:outerShdw blurRad="38100" dist="38100" dir="2700000" algn="tl">
                    <a:srgbClr val="C0C0C0"/>
                  </a:outerShdw>
                </a:effectLst>
                <a:latin typeface="Calibri"/>
                <a:cs typeface="Calibri"/>
              </a:rPr>
              <a:t>Statement</a:t>
            </a:r>
            <a:r>
              <a:rPr lang="en-US" b="1" u="sng" dirty="0" smtClean="0">
                <a:effectLst>
                  <a:outerShdw blurRad="38100" dist="38100" dir="2700000" algn="tl">
                    <a:srgbClr val="C0C0C0"/>
                  </a:outerShdw>
                </a:effectLst>
                <a:latin typeface="Calibri"/>
                <a:cs typeface="Calibri"/>
              </a:rPr>
              <a:t>s</a:t>
            </a:r>
            <a:r>
              <a:rPr lang="en-US" dirty="0" smtClean="0">
                <a:effectLst>
                  <a:outerShdw blurRad="38100" dist="38100" dir="2700000" algn="tl">
                    <a:srgbClr val="C0C0C0"/>
                  </a:outerShdw>
                </a:effectLst>
                <a:latin typeface="Calibri"/>
                <a:cs typeface="Calibri"/>
              </a:rPr>
              <a:t> made in anger or terror are not legally enforceable.</a:t>
            </a:r>
          </a:p>
        </p:txBody>
      </p:sp>
      <p:sp>
        <p:nvSpPr>
          <p:cNvPr id="32772" name="Footer Placeholder 4"/>
          <p:cNvSpPr>
            <a:spLocks noGrp="1"/>
          </p:cNvSpPr>
          <p:nvPr>
            <p:ph type="ftr" sz="quarter" idx="11"/>
          </p:nvPr>
        </p:nvSpPr>
        <p:spPr>
          <a:xfrm>
            <a:off x="1905000" y="6400800"/>
            <a:ext cx="5334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327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6A739F3E-3007-40C5-87E0-01843FE6538A}" type="slidenum">
              <a:rPr lang="en-US" altLang="en-US" sz="1400">
                <a:latin typeface="Arial" charset="0"/>
              </a:rPr>
              <a:pPr/>
              <a:t>9</a:t>
            </a:fld>
            <a:endParaRPr lang="en-US" altLang="en-US"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 calcmode="lin" valueType="num">
                                      <p:cBhvr additive="base">
                                        <p:cTn id="11"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50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anim calcmode="lin" valueType="num">
                                      <p:cBhvr additive="base">
                                        <p:cTn id="15"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4"/>
  <p:tag name="MMPROD_UIDATA" val="&lt;database version=&quot;7.0&quot;&gt;&lt;object type=&quot;1&quot; unique_id=&quot;10001&quot;&gt;&lt;object type=&quot;8&quot; unique_id=&quot;10446&quot;&gt;&lt;/object&gt;&lt;object type=&quot;2&quot; unique_id=&quot;10447&quot;&gt;&lt;object type=&quot;3&quot; unique_id=&quot;10448&quot;&gt;&lt;property id=&quot;20148&quot; value=&quot;5&quot;/&gt;&lt;property id=&quot;20300&quot; value=&quot;Slide 1 - &amp;quot;Creation of Offers&amp;quot;&quot;/&gt;&lt;property id=&quot;20307&quot; value=&quot;266&quot;/&gt;&lt;/object&gt;&lt;object type=&quot;3&quot; unique_id=&quot;10449&quot;&gt;&lt;property id=&quot;20148&quot; value=&quot;5&quot;/&gt;&lt;property id=&quot;20300&quot; value=&quot;Slide 2&quot;/&gt;&lt;property id=&quot;20307&quot; value=&quot;268&quot;/&gt;&lt;/object&gt;&lt;object type=&quot;3&quot; unique_id=&quot;10450&quot;&gt;&lt;property id=&quot;20148&quot; value=&quot;5&quot;/&gt;&lt;property id=&quot;20300&quot; value=&quot;Slide 3 - &amp;quot;Offer and Acceptance&amp;quot;&quot;/&gt;&lt;property id=&quot;20307&quot; value=&quot;257&quot;/&gt;&lt;/object&gt;&lt;object type=&quot;3&quot; unique_id=&quot;10451&quot;&gt;&lt;property id=&quot;20148&quot; value=&quot;5&quot;/&gt;&lt;property id=&quot;20300&quot; value=&quot;Slide 4 - &amp;quot;Genuine Assent&amp;quot;&quot;/&gt;&lt;property id=&quot;20307&quot; value=&quot;258&quot;/&gt;&lt;/object&gt;&lt;object type=&quot;3&quot; unique_id=&quot;10452&quot;&gt;&lt;property id=&quot;20148&quot; value=&quot;5&quot;/&gt;&lt;property id=&quot;20300&quot; value=&quot;Slide 5 - &amp;quot;Legality&amp;quot;&quot;/&gt;&lt;property id=&quot;20307&quot; value=&quot;259&quot;/&gt;&lt;/object&gt;&lt;object type=&quot;3&quot; unique_id=&quot;10453&quot;&gt;&lt;property id=&quot;20148&quot; value=&quot;5&quot;/&gt;&lt;property id=&quot;20300&quot; value=&quot;Slide 6 - &amp;quot;Consideration&amp;quot;&quot;/&gt;&lt;property id=&quot;20307&quot; value=&quot;260&quot;/&gt;&lt;/object&gt;&lt;object type=&quot;3&quot; unique_id=&quot;10454&quot;&gt;&lt;property id=&quot;20148&quot; value=&quot;5&quot;/&gt;&lt;property id=&quot;20300&quot; value=&quot;Slide 7 - &amp;quot;Capacity&amp;quot;&quot;/&gt;&lt;property id=&quot;20307&quot; value=&quot;261&quot;/&gt;&lt;/object&gt;&lt;object type=&quot;3&quot; unique_id=&quot;10455&quot;&gt;&lt;property id=&quot;20148&quot; value=&quot;5&quot;/&gt;&lt;property id=&quot;20300&quot; value=&quot;Slide 8 - &amp;quot;Writing&amp;quot;&quot;/&gt;&lt;property id=&quot;20307&quot; value=&quot;262&quot;/&gt;&lt;/object&gt;&lt;object type=&quot;3&quot; unique_id=&quot;10456&quot;&gt;&lt;property id=&quot;20148&quot; value=&quot;5&quot;/&gt;&lt;property id=&quot;20300&quot; value=&quot;Slide 9 - &amp;quot;Requirements of an Offer&amp;quot;&quot;/&gt;&lt;property id=&quot;20307&quot; value=&quot;263&quot;/&gt;&lt;/object&gt;&lt;object type=&quot;3&quot; unique_id=&quot;10457&quot;&gt;&lt;property id=&quot;20148&quot; value=&quot;5&quot;/&gt;&lt;property id=&quot;20300&quot; value=&quot;Slide 10 - &amp;quot;Requirements of an Offer&amp;quot;&quot;/&gt;&lt;property id=&quot;20307&quot; value=&quot;264&quot;/&gt;&lt;/object&gt;&lt;object type=&quot;3&quot; unique_id=&quot;10458&quot;&gt;&lt;property id=&quot;20148&quot; value=&quot;5&quot;/&gt;&lt;property id=&quot;20300&quot; value=&quot;Slide 11 - &amp;quot;Other Requirements of an Offer&amp;quot;&quot;/&gt;&lt;property id=&quot;20307&quot; value=&quot;265&quot;/&gt;&lt;/object&gt;&lt;object type=&quot;3&quot; unique_id=&quot;10459&quot;&gt;&lt;property id=&quot;20148&quot; value=&quot;5&quot;/&gt;&lt;property id=&quot;20300&quot; value=&quot;Slide 12&quot;/&gt;&lt;property id=&quot;20307&quot; value=&quot;267&quot;/&gt;&lt;/object&gt;&lt;/object&gt;&lt;/object&gt;&lt;/database&gt;"/>
  <p:tag name="SECTOMILLISECCONVERTED" val="1"/>
</p:tagLst>
</file>

<file path=ppt/theme/theme1.xml><?xml version="1.0" encoding="utf-8"?>
<a:theme xmlns:a="http://schemas.openxmlformats.org/drawingml/2006/main" name="contract_am_05 PowerPlugs Templates for PowerPoint">
  <a:themeElements>
    <a:clrScheme name="contract_am_05 PowerPlugs Templates for PowerPoint 13">
      <a:dk1>
        <a:srgbClr val="000000"/>
      </a:dk1>
      <a:lt1>
        <a:srgbClr val="FFFFFF"/>
      </a:lt1>
      <a:dk2>
        <a:srgbClr val="8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tract_am_05 PowerPlugs Templates for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tract_am_05 PowerPlugs Templates for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tract_am_05 PowerPlugs Templates for 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tract_am_05 PowerPlugs Templates for 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tract_am_05 PowerPlugs Templates for 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tract_am_05 PowerPlugs Templates for 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tract_am_05 PowerPlugs Templates for 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tract_am_05 PowerPlugs Templates for 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tract_am_05 PowerPlugs Templates for 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tract_am_05 PowerPlugs Templates for 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tract_am_05 PowerPlugs Templates for 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tract_am_05 PowerPlugs Templates for 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tract_am_05 PowerPlugs Templates for 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ontract_am_05 PowerPlugs Templates for PowerPoint 13">
        <a:dk1>
          <a:srgbClr val="000000"/>
        </a:dk1>
        <a:lt1>
          <a:srgbClr val="FFFFFF"/>
        </a:lt1>
        <a:dk2>
          <a:srgbClr val="8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2_Shimmer">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451</TotalTime>
  <Words>695</Words>
  <Application>Microsoft Office PowerPoint</Application>
  <PresentationFormat>On-screen Show (4:3)</PresentationFormat>
  <Paragraphs>103</Paragraphs>
  <Slides>12</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ＭＳ Ｐゴシック</vt:lpstr>
      <vt:lpstr>Arial</vt:lpstr>
      <vt:lpstr>Calibri</vt:lpstr>
      <vt:lpstr>Tahoma</vt:lpstr>
      <vt:lpstr>Times New Roman</vt:lpstr>
      <vt:lpstr>Wingdings</vt:lpstr>
      <vt:lpstr>contract_am_05 PowerPlugs Templates for PowerPoint</vt:lpstr>
      <vt:lpstr>2_Shimmer</vt:lpstr>
      <vt:lpstr>Creation of Offers</vt:lpstr>
      <vt:lpstr>PowerPoint Presentation</vt:lpstr>
      <vt:lpstr>Offer and Acceptance</vt:lpstr>
      <vt:lpstr>Genuine Assent</vt:lpstr>
      <vt:lpstr>Legality</vt:lpstr>
      <vt:lpstr>Consideration</vt:lpstr>
      <vt:lpstr>Capacity</vt:lpstr>
      <vt:lpstr>Writing</vt:lpstr>
      <vt:lpstr>Requirements of an Offer</vt:lpstr>
      <vt:lpstr>Requirements of an Offer</vt:lpstr>
      <vt:lpstr>Other Requirements of an Offer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Elements for a Contract</dc:title>
  <dc:creator>Preferred Customer</dc:creator>
  <cp:lastModifiedBy>Gabriela Marks-Cisneros</cp:lastModifiedBy>
  <cp:revision>23</cp:revision>
  <dcterms:created xsi:type="dcterms:W3CDTF">2013-04-15T02:21:20Z</dcterms:created>
  <dcterms:modified xsi:type="dcterms:W3CDTF">2017-06-06T15:27:50Z</dcterms:modified>
</cp:coreProperties>
</file>