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93" r:id="rId3"/>
    <p:sldId id="275" r:id="rId4"/>
    <p:sldId id="276" r:id="rId5"/>
    <p:sldId id="277" r:id="rId6"/>
    <p:sldId id="278" r:id="rId7"/>
    <p:sldId id="279" r:id="rId8"/>
    <p:sldId id="280" r:id="rId9"/>
    <p:sldId id="292" r:id="rId10"/>
    <p:sldId id="282" r:id="rId11"/>
    <p:sldId id="283" r:id="rId12"/>
    <p:sldId id="284" r:id="rId13"/>
    <p:sldId id="291" r:id="rId14"/>
    <p:sldId id="286" r:id="rId15"/>
    <p:sldId id="287" r:id="rId16"/>
    <p:sldId id="288" r:id="rId17"/>
    <p:sldId id="289" r:id="rId18"/>
    <p:sldId id="290" r:id="rId19"/>
    <p:sldId id="273" r:id="rId20"/>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90"/>
      </p:cViewPr>
      <p:guideLst>
        <p:guide orient="horz" pos="2160"/>
        <p:guide pos="2880"/>
      </p:guideLst>
    </p:cSldViewPr>
  </p:slideViewPr>
  <p:outlineViewPr>
    <p:cViewPr>
      <p:scale>
        <a:sx n="33" d="100"/>
        <a:sy n="33" d="100"/>
      </p:scale>
      <p:origin x="0" y="34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5" charset="0"/>
              </a:defRPr>
            </a:lvl1pPr>
          </a:lstStyle>
          <a:p>
            <a:fld id="{9D2DCE61-1D7D-489C-B4CF-E8DE14A7B61E}" type="datetime1">
              <a:rPr lang="en-US" altLang="en-US"/>
              <a:pPr/>
              <a:t>4/25/2017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5" charset="0"/>
              </a:defRPr>
            </a:lvl1pPr>
          </a:lstStyle>
          <a:p>
            <a:fld id="{190F8A64-1290-4684-8C20-528BBB01A85E}" type="slidenum">
              <a:rPr lang="en-US" altLang="en-US"/>
              <a:pPr/>
              <a:t>‹#›</a:t>
            </a:fld>
            <a:endParaRPr lang="en-US" altLang="en-US"/>
          </a:p>
        </p:txBody>
      </p:sp>
    </p:spTree>
    <p:extLst>
      <p:ext uri="{BB962C8B-B14F-4D97-AF65-F5344CB8AC3E}">
        <p14:creationId xmlns:p14="http://schemas.microsoft.com/office/powerpoint/2010/main" val="35536694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2ABC5FBE-28B8-434F-AEBE-03E066448189}" type="slidenum">
              <a:rPr lang="en-US" altLang="en-US" sz="1200">
                <a:latin typeface="Calibri" pitchFamily="-105" charset="0"/>
              </a:rPr>
              <a:pPr eaLnBrk="1" hangingPunct="1"/>
              <a:t>3</a:t>
            </a:fld>
            <a:endParaRPr lang="en-US" altLang="en-US" sz="1200">
              <a:latin typeface="Calibri" pitchFamily="-105" charset="0"/>
            </a:endParaRPr>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Members from 13 colonies met to form a declaration of independence from England—the foundation for the United States.</a:t>
            </a:r>
          </a:p>
        </p:txBody>
      </p:sp>
    </p:spTree>
    <p:extLst>
      <p:ext uri="{BB962C8B-B14F-4D97-AF65-F5344CB8AC3E}">
        <p14:creationId xmlns:p14="http://schemas.microsoft.com/office/powerpoint/2010/main" val="4038398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BDDC00A5-28CD-464A-98B8-2D58C4C07BB8}" type="slidenum">
              <a:rPr lang="en-US" altLang="en-US" sz="1200">
                <a:latin typeface="Calibri" pitchFamily="-105" charset="0"/>
              </a:rPr>
              <a:pPr eaLnBrk="1" hangingPunct="1"/>
              <a:t>12</a:t>
            </a:fld>
            <a:endParaRPr lang="en-US" altLang="en-US" sz="1200">
              <a:latin typeface="Calibri" pitchFamily="-105"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Due process means that all individuals have a fair system with the U.S. judiciary.</a:t>
            </a:r>
          </a:p>
        </p:txBody>
      </p:sp>
    </p:spTree>
    <p:extLst>
      <p:ext uri="{BB962C8B-B14F-4D97-AF65-F5344CB8AC3E}">
        <p14:creationId xmlns:p14="http://schemas.microsoft.com/office/powerpoint/2010/main" val="2327770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Individuals accused of a crime have rights and special protection from unfair searches. All citizens have the right for a speedy trial.</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B59FE4D2-EEAF-4D4B-A3B2-A0644ABDD27F}" type="slidenum">
              <a:rPr lang="en-US" altLang="en-US" sz="1200">
                <a:latin typeface="Calibri" pitchFamily="-105" charset="0"/>
              </a:rPr>
              <a:pPr eaLnBrk="1" hangingPunct="1"/>
              <a:t>13</a:t>
            </a:fld>
            <a:endParaRPr lang="en-US" altLang="en-US" sz="1200">
              <a:latin typeface="Calibri" pitchFamily="-105" charset="0"/>
            </a:endParaRPr>
          </a:p>
        </p:txBody>
      </p:sp>
    </p:spTree>
    <p:extLst>
      <p:ext uri="{BB962C8B-B14F-4D97-AF65-F5344CB8AC3E}">
        <p14:creationId xmlns:p14="http://schemas.microsoft.com/office/powerpoint/2010/main" val="4017364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E42B9CA0-B0BD-44E3-AE17-44D49A83C497}" type="slidenum">
              <a:rPr lang="en-US" altLang="en-US" sz="1200">
                <a:latin typeface="Calibri" pitchFamily="-105" charset="0"/>
              </a:rPr>
              <a:pPr eaLnBrk="1" hangingPunct="1"/>
              <a:t>14</a:t>
            </a:fld>
            <a:endParaRPr lang="en-US" altLang="en-US" sz="1200">
              <a:latin typeface="Calibri" pitchFamily="-105"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Trial by jury is offered to individuals accused of crimes exceeding $20. Individuals will not be charged excessive bail to be released from jail.</a:t>
            </a:r>
          </a:p>
        </p:txBody>
      </p:sp>
    </p:spTree>
    <p:extLst>
      <p:ext uri="{BB962C8B-B14F-4D97-AF65-F5344CB8AC3E}">
        <p14:creationId xmlns:p14="http://schemas.microsoft.com/office/powerpoint/2010/main" val="2782623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C91FF772-4ABE-48A8-9DFD-72A0AED8F9C9}" type="slidenum">
              <a:rPr lang="en-US" altLang="en-US" sz="1200">
                <a:latin typeface="Calibri" pitchFamily="-105" charset="0"/>
              </a:rPr>
              <a:pPr eaLnBrk="1" hangingPunct="1"/>
              <a:t>15</a:t>
            </a:fld>
            <a:endParaRPr lang="en-US" altLang="en-US" sz="1200">
              <a:latin typeface="Calibri" pitchFamily="-105"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thirteenth amendment ended slavery in the United States.</a:t>
            </a:r>
          </a:p>
        </p:txBody>
      </p:sp>
    </p:spTree>
    <p:extLst>
      <p:ext uri="{BB962C8B-B14F-4D97-AF65-F5344CB8AC3E}">
        <p14:creationId xmlns:p14="http://schemas.microsoft.com/office/powerpoint/2010/main" val="3725731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3B86F63A-681F-49C0-9D51-FAE0A53A1B16}" type="slidenum">
              <a:rPr lang="en-US" altLang="en-US" sz="1200">
                <a:latin typeface="Calibri" pitchFamily="-105" charset="0"/>
              </a:rPr>
              <a:pPr eaLnBrk="1" hangingPunct="1"/>
              <a:t>16</a:t>
            </a:fld>
            <a:endParaRPr lang="en-US" altLang="en-US" sz="1200">
              <a:latin typeface="Calibri" pitchFamily="-105"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Women finally received the right to vote in 1920. </a:t>
            </a:r>
          </a:p>
        </p:txBody>
      </p:sp>
    </p:spTree>
    <p:extLst>
      <p:ext uri="{BB962C8B-B14F-4D97-AF65-F5344CB8AC3E}">
        <p14:creationId xmlns:p14="http://schemas.microsoft.com/office/powerpoint/2010/main" val="2894329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73868573-0634-4FC1-9280-BA18AB5700C0}" type="slidenum">
              <a:rPr lang="en-US" altLang="en-US" sz="1200">
                <a:latin typeface="Calibri" pitchFamily="-105" charset="0"/>
              </a:rPr>
              <a:pPr eaLnBrk="1" hangingPunct="1"/>
              <a:t>17</a:t>
            </a:fld>
            <a:endParaRPr lang="en-US" altLang="en-US" sz="1200">
              <a:latin typeface="Calibri" pitchFamily="-105"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21 was the original voting age. The Vietnam War involved 18-year old soldiers, so the voting age was lowered to 18.</a:t>
            </a:r>
          </a:p>
        </p:txBody>
      </p:sp>
    </p:spTree>
    <p:extLst>
      <p:ext uri="{BB962C8B-B14F-4D97-AF65-F5344CB8AC3E}">
        <p14:creationId xmlns:p14="http://schemas.microsoft.com/office/powerpoint/2010/main" val="3171187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47C96672-3882-444A-9467-614A114995AF}" type="slidenum">
              <a:rPr lang="en-US" altLang="en-US" sz="1200">
                <a:latin typeface="Calibri" pitchFamily="-105" charset="0"/>
              </a:rPr>
              <a:pPr eaLnBrk="1" hangingPunct="1"/>
              <a:t>18</a:t>
            </a:fld>
            <a:endParaRPr lang="en-US" altLang="en-US" sz="1200">
              <a:latin typeface="Calibri" pitchFamily="-105"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Some rights like privacy are just common sense. These rights are recognized without special listing in the Bill of Rights.</a:t>
            </a:r>
          </a:p>
        </p:txBody>
      </p:sp>
    </p:spTree>
    <p:extLst>
      <p:ext uri="{BB962C8B-B14F-4D97-AF65-F5344CB8AC3E}">
        <p14:creationId xmlns:p14="http://schemas.microsoft.com/office/powerpoint/2010/main" val="4232357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8C518424-A073-4D7D-924D-FFF5AA78BD4B}" type="slidenum">
              <a:rPr lang="en-US" altLang="en-US" sz="1200">
                <a:latin typeface="Calibri" pitchFamily="-105" charset="0"/>
              </a:rPr>
              <a:pPr eaLnBrk="1" hangingPunct="1"/>
              <a:t>4</a:t>
            </a:fld>
            <a:endParaRPr lang="en-US" altLang="en-US" sz="1200">
              <a:latin typeface="Calibri" pitchFamily="-105" charset="0"/>
            </a:endParaRPr>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Government began as a one-house legislature.  The founding fathers also determined a need for term limits.</a:t>
            </a:r>
          </a:p>
        </p:txBody>
      </p:sp>
    </p:spTree>
    <p:extLst>
      <p:ext uri="{BB962C8B-B14F-4D97-AF65-F5344CB8AC3E}">
        <p14:creationId xmlns:p14="http://schemas.microsoft.com/office/powerpoint/2010/main" val="1341014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EA80B4FC-A9B4-43BC-8739-C0451C0DC165}" type="slidenum">
              <a:rPr lang="en-US" altLang="en-US" sz="1200">
                <a:latin typeface="Calibri" pitchFamily="-105" charset="0"/>
              </a:rPr>
              <a:pPr eaLnBrk="1" hangingPunct="1"/>
              <a:t>5</a:t>
            </a:fld>
            <a:endParaRPr lang="en-US" altLang="en-US" sz="1200">
              <a:latin typeface="Calibri" pitchFamily="-105" charset="0"/>
            </a:endParaRPr>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Only the government (legislature) could declare war and peace, enter into treaties, manage relations with native Americans, coin money, establish the post office, appoint a commander in chief, and settle differences between states.</a:t>
            </a:r>
          </a:p>
        </p:txBody>
      </p:sp>
    </p:spTree>
    <p:extLst>
      <p:ext uri="{BB962C8B-B14F-4D97-AF65-F5344CB8AC3E}">
        <p14:creationId xmlns:p14="http://schemas.microsoft.com/office/powerpoint/2010/main" val="399792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3C323156-6E59-4FF2-84D5-2906C4BBDAF2}" type="slidenum">
              <a:rPr lang="en-US" altLang="en-US" sz="1200">
                <a:latin typeface="Calibri" pitchFamily="-105" charset="0"/>
              </a:rPr>
              <a:pPr eaLnBrk="1" hangingPunct="1"/>
              <a:t>6</a:t>
            </a:fld>
            <a:endParaRPr lang="en-US" altLang="en-US" sz="1200">
              <a:latin typeface="Calibri" pitchFamily="-105"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Free citizens had special rights not offered to fugitives and slaves.  Major legislation required 2/3 approval.</a:t>
            </a:r>
          </a:p>
        </p:txBody>
      </p:sp>
    </p:spTree>
    <p:extLst>
      <p:ext uri="{BB962C8B-B14F-4D97-AF65-F5344CB8AC3E}">
        <p14:creationId xmlns:p14="http://schemas.microsoft.com/office/powerpoint/2010/main" val="643426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087539DC-F0CA-476E-B5FA-59A26E08FA6B}" type="slidenum">
              <a:rPr lang="en-US" altLang="en-US" sz="1200">
                <a:latin typeface="Calibri" pitchFamily="-105" charset="0"/>
              </a:rPr>
              <a:pPr eaLnBrk="1" hangingPunct="1"/>
              <a:t>7</a:t>
            </a:fld>
            <a:endParaRPr lang="en-US" altLang="en-US" sz="1200">
              <a:latin typeface="Calibri" pitchFamily="-105"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supreme law of the land was created in Philadelphia in 1787.</a:t>
            </a:r>
          </a:p>
        </p:txBody>
      </p:sp>
    </p:spTree>
    <p:extLst>
      <p:ext uri="{BB962C8B-B14F-4D97-AF65-F5344CB8AC3E}">
        <p14:creationId xmlns:p14="http://schemas.microsoft.com/office/powerpoint/2010/main" val="126811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F0432331-5D33-44F8-9D99-D7ED5967060F}" type="slidenum">
              <a:rPr lang="en-US" altLang="en-US" sz="1200">
                <a:latin typeface="Calibri" pitchFamily="-105" charset="0"/>
              </a:rPr>
              <a:pPr eaLnBrk="1" hangingPunct="1"/>
              <a:t>8</a:t>
            </a:fld>
            <a:endParaRPr lang="en-US" altLang="en-US" sz="1200">
              <a:latin typeface="Calibri" pitchFamily="-105"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Bill of Rights was created to make sure U.S. citizens had freedoms of speech, religion, and security.</a:t>
            </a:r>
          </a:p>
        </p:txBody>
      </p:sp>
    </p:spTree>
    <p:extLst>
      <p:ext uri="{BB962C8B-B14F-4D97-AF65-F5344CB8AC3E}">
        <p14:creationId xmlns:p14="http://schemas.microsoft.com/office/powerpoint/2010/main" val="1760620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Bill of Rights also made sure that U.S. citizens received a fair process of the law in court proceedings.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9C7D6C7B-B6CB-4868-A548-2C30A90A7ABF}" type="slidenum">
              <a:rPr lang="en-US" altLang="en-US" sz="1200">
                <a:latin typeface="Calibri" pitchFamily="-105" charset="0"/>
              </a:rPr>
              <a:pPr eaLnBrk="1" hangingPunct="1"/>
              <a:t>9</a:t>
            </a:fld>
            <a:endParaRPr lang="en-US" altLang="en-US" sz="1200">
              <a:latin typeface="Calibri" pitchFamily="-105" charset="0"/>
            </a:endParaRPr>
          </a:p>
        </p:txBody>
      </p:sp>
    </p:spTree>
    <p:extLst>
      <p:ext uri="{BB962C8B-B14F-4D97-AF65-F5344CB8AC3E}">
        <p14:creationId xmlns:p14="http://schemas.microsoft.com/office/powerpoint/2010/main" val="59803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0F9C62BF-4D25-4EDE-AA4F-B42B8B4299B9}" type="slidenum">
              <a:rPr lang="en-US" altLang="en-US" sz="1200">
                <a:latin typeface="Calibri" pitchFamily="-105" charset="0"/>
              </a:rPr>
              <a:pPr eaLnBrk="1" hangingPunct="1"/>
              <a:t>10</a:t>
            </a:fld>
            <a:endParaRPr lang="en-US" altLang="en-US" sz="1200">
              <a:latin typeface="Calibri" pitchFamily="-105"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Bill of Rights gives individuals the right to trial by a jury.</a:t>
            </a:r>
          </a:p>
        </p:txBody>
      </p:sp>
    </p:spTree>
    <p:extLst>
      <p:ext uri="{BB962C8B-B14F-4D97-AF65-F5344CB8AC3E}">
        <p14:creationId xmlns:p14="http://schemas.microsoft.com/office/powerpoint/2010/main" val="1437252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36B184C5-770F-4E5F-8DE0-9766A80ABBE3}" type="slidenum">
              <a:rPr lang="en-US" altLang="en-US" sz="1200">
                <a:latin typeface="Calibri" pitchFamily="-105" charset="0"/>
              </a:rPr>
              <a:pPr eaLnBrk="1" hangingPunct="1"/>
              <a:t>11</a:t>
            </a:fld>
            <a:endParaRPr lang="en-US" altLang="en-US" sz="1200">
              <a:latin typeface="Calibri" pitchFamily="-105"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Bill of Rights does not impose excessive penalties on individuals and states.</a:t>
            </a:r>
          </a:p>
        </p:txBody>
      </p:sp>
    </p:spTree>
    <p:extLst>
      <p:ext uri="{BB962C8B-B14F-4D97-AF65-F5344CB8AC3E}">
        <p14:creationId xmlns:p14="http://schemas.microsoft.com/office/powerpoint/2010/main" val="6265356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0" y="5715000"/>
            <a:ext cx="9144000" cy="685800"/>
          </a:xfrm>
        </p:spPr>
        <p:txBody>
          <a:bodyPr/>
          <a:lstStyle>
            <a:lvl1pPr algn="r">
              <a:defRPr sz="3600">
                <a:solidFill>
                  <a:schemeClr val="bg1"/>
                </a:solidFill>
              </a:defRPr>
            </a:lvl1pPr>
          </a:lstStyle>
          <a:p>
            <a:r>
              <a:rPr lang="en-US"/>
              <a:t>Click to edit Master title style</a:t>
            </a:r>
          </a:p>
        </p:txBody>
      </p:sp>
      <p:sp>
        <p:nvSpPr>
          <p:cNvPr id="39939" name="Rectangle 3"/>
          <p:cNvSpPr>
            <a:spLocks noGrp="1" noChangeArrowheads="1"/>
          </p:cNvSpPr>
          <p:nvPr>
            <p:ph type="subTitle" idx="1"/>
          </p:nvPr>
        </p:nvSpPr>
        <p:spPr>
          <a:xfrm>
            <a:off x="0" y="6400800"/>
            <a:ext cx="9144000" cy="457200"/>
          </a:xfrm>
        </p:spPr>
        <p:txBody>
          <a:bodyPr/>
          <a:lstStyle>
            <a:lvl1pPr marL="0" indent="0" algn="r">
              <a:buFontTx/>
              <a:buNone/>
              <a:defRPr sz="2800" b="1">
                <a:solidFill>
                  <a:schemeClr val="bg1"/>
                </a:solidFill>
              </a:defRPr>
            </a:lvl1pPr>
          </a:lstStyle>
          <a:p>
            <a:r>
              <a:rPr lang="en-US"/>
              <a:t>Click to edit Master subtitle style</a:t>
            </a:r>
          </a:p>
        </p:txBody>
      </p:sp>
      <p:sp>
        <p:nvSpPr>
          <p:cNvPr id="4" name="Rectangle 4"/>
          <p:cNvSpPr>
            <a:spLocks noGrp="1" noChangeArrowheads="1"/>
          </p:cNvSpPr>
          <p:nvPr>
            <p:ph type="dt" sz="half" idx="10"/>
          </p:nvPr>
        </p:nvSpPr>
        <p:spPr>
          <a:xfrm>
            <a:off x="457200" y="6629400"/>
            <a:ext cx="2133600" cy="228600"/>
          </a:xfrm>
        </p:spPr>
        <p:txBody>
          <a:bodyPr/>
          <a:lstStyle>
            <a:lvl1pPr>
              <a:defRPr>
                <a:solidFill>
                  <a:srgbClr val="FFFFFF"/>
                </a:solidFill>
              </a:defRPr>
            </a:lvl1pPr>
          </a:lstStyle>
          <a:p>
            <a:fld id="{72613991-CCE9-40C3-A282-4EE9246450D7}" type="datetime1">
              <a:rPr lang="en-US" altLang="en-US"/>
              <a:pPr/>
              <a:t>4/25/2017</a:t>
            </a:fld>
            <a:endParaRPr lang="en-US" altLang="en-US"/>
          </a:p>
        </p:txBody>
      </p:sp>
      <p:sp>
        <p:nvSpPr>
          <p:cNvPr id="5" name="Rectangle 5"/>
          <p:cNvSpPr>
            <a:spLocks noGrp="1" noChangeArrowheads="1"/>
          </p:cNvSpPr>
          <p:nvPr>
            <p:ph type="ftr" sz="quarter" idx="11"/>
          </p:nvPr>
        </p:nvSpPr>
        <p:spPr>
          <a:xfrm>
            <a:off x="3124200" y="6629400"/>
            <a:ext cx="2895600" cy="228600"/>
          </a:xfrm>
        </p:spPr>
        <p:txBody>
          <a:bodyPr/>
          <a:lstStyle>
            <a:lvl1pPr>
              <a:defRPr>
                <a:solidFill>
                  <a:srgbClr val="FFFFFF"/>
                </a:solidFill>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6553200" y="6629400"/>
            <a:ext cx="2133600" cy="228600"/>
          </a:xfrm>
        </p:spPr>
        <p:txBody>
          <a:bodyPr/>
          <a:lstStyle>
            <a:lvl1pPr>
              <a:defRPr>
                <a:solidFill>
                  <a:srgbClr val="FFFFFF"/>
                </a:solidFill>
              </a:defRPr>
            </a:lvl1pPr>
          </a:lstStyle>
          <a:p>
            <a:fld id="{A5BB187D-85EF-46B9-A95D-7D09BCBB272A}" type="slidenum">
              <a:rPr lang="en-US" altLang="en-US"/>
              <a:pPr/>
              <a:t>‹#›</a:t>
            </a:fld>
            <a:endParaRPr lang="en-US" altLang="en-US"/>
          </a:p>
        </p:txBody>
      </p:sp>
    </p:spTree>
    <p:extLst>
      <p:ext uri="{BB962C8B-B14F-4D97-AF65-F5344CB8AC3E}">
        <p14:creationId xmlns:p14="http://schemas.microsoft.com/office/powerpoint/2010/main" val="95869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1420CDB-CE98-4DE3-9C9F-93C046C8F8E4}"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3972EEC3-CCC5-4CA3-9178-568C884AE4EE}" type="slidenum">
              <a:rPr lang="en-US" altLang="en-US"/>
              <a:pPr/>
              <a:t>‹#›</a:t>
            </a:fld>
            <a:endParaRPr lang="en-US" altLang="en-US"/>
          </a:p>
        </p:txBody>
      </p:sp>
    </p:spTree>
    <p:extLst>
      <p:ext uri="{BB962C8B-B14F-4D97-AF65-F5344CB8AC3E}">
        <p14:creationId xmlns:p14="http://schemas.microsoft.com/office/powerpoint/2010/main" val="159694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381000"/>
            <a:ext cx="18669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381000"/>
            <a:ext cx="54483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7AC769A-9ABA-46FA-9FB5-20A200F07B70}"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A4D0F735-EA59-4BAC-8567-86209221745E}" type="slidenum">
              <a:rPr lang="en-US" altLang="en-US"/>
              <a:pPr/>
              <a:t>‹#›</a:t>
            </a:fld>
            <a:endParaRPr lang="en-US" altLang="en-US"/>
          </a:p>
        </p:txBody>
      </p:sp>
    </p:spTree>
    <p:extLst>
      <p:ext uri="{BB962C8B-B14F-4D97-AF65-F5344CB8AC3E}">
        <p14:creationId xmlns:p14="http://schemas.microsoft.com/office/powerpoint/2010/main" val="223553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142E84F-F784-476B-BD51-47357F733065}"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3AF69EB0-8640-4951-8F29-B0AACD3A5547}" type="slidenum">
              <a:rPr lang="en-US" altLang="en-US"/>
              <a:pPr/>
              <a:t>‹#›</a:t>
            </a:fld>
            <a:endParaRPr lang="en-US" altLang="en-US"/>
          </a:p>
        </p:txBody>
      </p:sp>
    </p:spTree>
    <p:extLst>
      <p:ext uri="{BB962C8B-B14F-4D97-AF65-F5344CB8AC3E}">
        <p14:creationId xmlns:p14="http://schemas.microsoft.com/office/powerpoint/2010/main" val="408297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4983701-9F50-4575-93F6-D03472A6E8CB}"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5562D20E-56ED-43BF-BB8B-732D0A62F3C6}" type="slidenum">
              <a:rPr lang="en-US" altLang="en-US"/>
              <a:pPr/>
              <a:t>‹#›</a:t>
            </a:fld>
            <a:endParaRPr lang="en-US" altLang="en-US"/>
          </a:p>
        </p:txBody>
      </p:sp>
    </p:spTree>
    <p:extLst>
      <p:ext uri="{BB962C8B-B14F-4D97-AF65-F5344CB8AC3E}">
        <p14:creationId xmlns:p14="http://schemas.microsoft.com/office/powerpoint/2010/main" val="321479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264C0B9D-E205-4561-91FB-A553B18CF420}"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658077F9-EAD1-4A56-8007-74A25EE24A40}" type="slidenum">
              <a:rPr lang="en-US" altLang="en-US"/>
              <a:pPr/>
              <a:t>‹#›</a:t>
            </a:fld>
            <a:endParaRPr lang="en-US" altLang="en-US"/>
          </a:p>
        </p:txBody>
      </p:sp>
    </p:spTree>
    <p:extLst>
      <p:ext uri="{BB962C8B-B14F-4D97-AF65-F5344CB8AC3E}">
        <p14:creationId xmlns:p14="http://schemas.microsoft.com/office/powerpoint/2010/main" val="357929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8C95754D-2EAF-45D5-8EA0-5D2FB5F6FBA4}" type="datetime1">
              <a:rPr lang="en-US" altLang="en-US"/>
              <a:pPr/>
              <a:t>4/25/2017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a:ln/>
        </p:spPr>
        <p:txBody>
          <a:bodyPr/>
          <a:lstStyle>
            <a:lvl1pPr>
              <a:defRPr/>
            </a:lvl1pPr>
          </a:lstStyle>
          <a:p>
            <a:fld id="{B27A05E9-ABAC-40CA-9C62-BD5912451D28}" type="slidenum">
              <a:rPr lang="en-US" altLang="en-US"/>
              <a:pPr/>
              <a:t>‹#›</a:t>
            </a:fld>
            <a:endParaRPr lang="en-US" altLang="en-US"/>
          </a:p>
        </p:txBody>
      </p:sp>
    </p:spTree>
    <p:extLst>
      <p:ext uri="{BB962C8B-B14F-4D97-AF65-F5344CB8AC3E}">
        <p14:creationId xmlns:p14="http://schemas.microsoft.com/office/powerpoint/2010/main" val="243360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4F022D4F-58A4-400A-B45B-F885E4978307}" type="datetime1">
              <a:rPr lang="en-US" altLang="en-US"/>
              <a:pPr/>
              <a:t>4/25/2017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a:ln/>
        </p:spPr>
        <p:txBody>
          <a:bodyPr/>
          <a:lstStyle>
            <a:lvl1pPr>
              <a:defRPr/>
            </a:lvl1pPr>
          </a:lstStyle>
          <a:p>
            <a:fld id="{ADC081FD-870C-4884-8527-BDD962F3D17F}" type="slidenum">
              <a:rPr lang="en-US" altLang="en-US"/>
              <a:pPr/>
              <a:t>‹#›</a:t>
            </a:fld>
            <a:endParaRPr lang="en-US" altLang="en-US"/>
          </a:p>
        </p:txBody>
      </p:sp>
    </p:spTree>
    <p:extLst>
      <p:ext uri="{BB962C8B-B14F-4D97-AF65-F5344CB8AC3E}">
        <p14:creationId xmlns:p14="http://schemas.microsoft.com/office/powerpoint/2010/main" val="2666870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E33D57F-684F-4F8B-AC5B-66B2E7C61581}" type="datetime1">
              <a:rPr lang="en-US" altLang="en-US"/>
              <a:pPr/>
              <a:t>4/25/2017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6"/>
          <p:cNvSpPr>
            <a:spLocks noGrp="1" noChangeArrowheads="1"/>
          </p:cNvSpPr>
          <p:nvPr>
            <p:ph type="sldNum" sz="quarter" idx="12"/>
          </p:nvPr>
        </p:nvSpPr>
        <p:spPr>
          <a:ln/>
        </p:spPr>
        <p:txBody>
          <a:bodyPr/>
          <a:lstStyle>
            <a:lvl1pPr>
              <a:defRPr/>
            </a:lvl1pPr>
          </a:lstStyle>
          <a:p>
            <a:fld id="{6A890916-2892-4D71-AA5F-A67F48D3D953}" type="slidenum">
              <a:rPr lang="en-US" altLang="en-US"/>
              <a:pPr/>
              <a:t>‹#›</a:t>
            </a:fld>
            <a:endParaRPr lang="en-US" altLang="en-US"/>
          </a:p>
        </p:txBody>
      </p:sp>
    </p:spTree>
    <p:extLst>
      <p:ext uri="{BB962C8B-B14F-4D97-AF65-F5344CB8AC3E}">
        <p14:creationId xmlns:p14="http://schemas.microsoft.com/office/powerpoint/2010/main" val="326466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8429F61-BC4D-4B64-8BC8-6E5ACC6945DD}"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5B01F5F0-3C9F-44F7-B560-F337B4DBFE6F}" type="slidenum">
              <a:rPr lang="en-US" altLang="en-US"/>
              <a:pPr/>
              <a:t>‹#›</a:t>
            </a:fld>
            <a:endParaRPr lang="en-US" altLang="en-US"/>
          </a:p>
        </p:txBody>
      </p:sp>
    </p:spTree>
    <p:extLst>
      <p:ext uri="{BB962C8B-B14F-4D97-AF65-F5344CB8AC3E}">
        <p14:creationId xmlns:p14="http://schemas.microsoft.com/office/powerpoint/2010/main" val="33885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5F28B02-9E7B-498E-BBDB-7E7B8EA1990D}"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133E8A9F-F7A3-48BD-9413-B80285D53C4F}" type="slidenum">
              <a:rPr lang="en-US" altLang="en-US"/>
              <a:pPr/>
              <a:t>‹#›</a:t>
            </a:fld>
            <a:endParaRPr lang="en-US" altLang="en-US"/>
          </a:p>
        </p:txBody>
      </p:sp>
    </p:spTree>
    <p:extLst>
      <p:ext uri="{BB962C8B-B14F-4D97-AF65-F5344CB8AC3E}">
        <p14:creationId xmlns:p14="http://schemas.microsoft.com/office/powerpoint/2010/main" val="306392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381000"/>
            <a:ext cx="731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76400" y="1371600"/>
            <a:ext cx="746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Calibri" pitchFamily="-105" charset="0"/>
              </a:defRPr>
            </a:lvl1pPr>
          </a:lstStyle>
          <a:p>
            <a:fld id="{C9207477-370E-460D-AC76-7A21058D04FF}" type="datetime1">
              <a:rPr lang="en-US" altLang="en-US"/>
              <a:pPr/>
              <a:t>4/25/2017</a:t>
            </a:fld>
            <a:endParaRPr lang="en-US" altLang="en-US"/>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Calibri" pitchFamily="-105" charset="0"/>
              </a:defRPr>
            </a:lvl1pPr>
          </a:lstStyle>
          <a:p>
            <a:r>
              <a:rPr lang="en-US" altLang="en-US"/>
              <a:t>Copyright © Texas Education Agency, 2013. All rights reserved.</a:t>
            </a:r>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Calibri" pitchFamily="-105" charset="0"/>
              </a:defRPr>
            </a:lvl1pPr>
          </a:lstStyle>
          <a:p>
            <a:fld id="{54F76D56-C68A-4514-A640-B86274705A2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ctr" rtl="0" eaLnBrk="0" fontAlgn="base" hangingPunct="0">
        <a:spcBef>
          <a:spcPct val="0"/>
        </a:spcBef>
        <a:spcAft>
          <a:spcPct val="0"/>
        </a:spcAft>
        <a:defRPr sz="4000" b="1">
          <a:solidFill>
            <a:schemeClr val="tx1"/>
          </a:solidFill>
          <a:latin typeface="Calibri"/>
          <a:ea typeface="ＭＳ Ｐゴシック" pitchFamily="-105" charset="-128"/>
          <a:cs typeface="ＭＳ Ｐゴシック" pitchFamily="-105" charset="-128"/>
        </a:defRPr>
      </a:lvl1pPr>
      <a:lvl2pPr algn="ctr" rtl="0" eaLnBrk="0" fontAlgn="base" hangingPunct="0">
        <a:spcBef>
          <a:spcPct val="0"/>
        </a:spcBef>
        <a:spcAft>
          <a:spcPct val="0"/>
        </a:spcAft>
        <a:defRPr sz="4000" b="1">
          <a:solidFill>
            <a:schemeClr val="tx1"/>
          </a:solidFill>
          <a:latin typeface="Calibri"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000" b="1">
          <a:solidFill>
            <a:schemeClr val="tx1"/>
          </a:solidFill>
          <a:latin typeface="Calibri"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000" b="1">
          <a:solidFill>
            <a:schemeClr val="tx1"/>
          </a:solidFill>
          <a:latin typeface="Calibri"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000" b="1">
          <a:solidFill>
            <a:schemeClr val="tx1"/>
          </a:solidFill>
          <a:latin typeface="Calibri" pitchFamily="-105" charset="0"/>
          <a:ea typeface="ＭＳ Ｐゴシック" pitchFamily="-105" charset="-128"/>
          <a:cs typeface="ＭＳ Ｐゴシック" pitchFamily="-105" charset="-128"/>
        </a:defRPr>
      </a:lvl5pPr>
      <a:lvl6pPr marL="457200" algn="ctr" rtl="0" fontAlgn="base">
        <a:spcBef>
          <a:spcPct val="0"/>
        </a:spcBef>
        <a:spcAft>
          <a:spcPct val="0"/>
        </a:spcAft>
        <a:defRPr sz="4000" b="1">
          <a:solidFill>
            <a:schemeClr val="tx1"/>
          </a:solidFill>
          <a:latin typeface="Arial" charset="0"/>
        </a:defRPr>
      </a:lvl6pPr>
      <a:lvl7pPr marL="914400" algn="ctr" rtl="0" fontAlgn="base">
        <a:spcBef>
          <a:spcPct val="0"/>
        </a:spcBef>
        <a:spcAft>
          <a:spcPct val="0"/>
        </a:spcAft>
        <a:defRPr sz="4000" b="1">
          <a:solidFill>
            <a:schemeClr val="tx1"/>
          </a:solidFill>
          <a:latin typeface="Arial" charset="0"/>
        </a:defRPr>
      </a:lvl7pPr>
      <a:lvl8pPr marL="1371600" algn="ctr" rtl="0" fontAlgn="base">
        <a:spcBef>
          <a:spcPct val="0"/>
        </a:spcBef>
        <a:spcAft>
          <a:spcPct val="0"/>
        </a:spcAft>
        <a:defRPr sz="4000" b="1">
          <a:solidFill>
            <a:schemeClr val="tx1"/>
          </a:solidFill>
          <a:latin typeface="Arial" charset="0"/>
        </a:defRPr>
      </a:lvl8pPr>
      <a:lvl9pPr marL="1828800" algn="ctr" rtl="0" fontAlgn="base">
        <a:spcBef>
          <a:spcPct val="0"/>
        </a:spcBef>
        <a:spcAft>
          <a:spcPct val="0"/>
        </a:spcAft>
        <a:defRPr sz="40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Calibri"/>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Calibri"/>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Calibri"/>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Calibri"/>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5334000"/>
            <a:ext cx="7391400" cy="1066800"/>
          </a:xfrm>
        </p:spPr>
        <p:txBody>
          <a:bodyPr/>
          <a:lstStyle/>
          <a:p>
            <a:pPr algn="ctr" eaLnBrk="1" hangingPunct="1"/>
            <a:r>
              <a:rPr lang="en-US" altLang="en-US" smtClean="0">
                <a:latin typeface="Calibri" pitchFamily="-105" charset="0"/>
              </a:rPr>
              <a:t>Foundations of </a:t>
            </a:r>
            <a:br>
              <a:rPr lang="en-US" altLang="en-US" smtClean="0">
                <a:latin typeface="Calibri" pitchFamily="-105" charset="0"/>
              </a:rPr>
            </a:br>
            <a:r>
              <a:rPr lang="en-US" altLang="en-US" smtClean="0">
                <a:latin typeface="Calibri" pitchFamily="-105" charset="0"/>
              </a:rPr>
              <a:t>the U.S. Constitution</a:t>
            </a:r>
          </a:p>
        </p:txBody>
      </p:sp>
      <p:sp>
        <p:nvSpPr>
          <p:cNvPr id="14339" name="Footer Placeholder 5"/>
          <p:cNvSpPr>
            <a:spLocks noGrp="1"/>
          </p:cNvSpPr>
          <p:nvPr>
            <p:ph type="ftr" sz="quarter" idx="11"/>
          </p:nvPr>
        </p:nvSpPr>
        <p:spPr>
          <a:xfrm>
            <a:off x="2133600" y="6477000"/>
            <a:ext cx="52578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FFFFFF"/>
                </a:solidFill>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828800" y="381000"/>
            <a:ext cx="6781800" cy="914400"/>
          </a:xfrm>
        </p:spPr>
        <p:txBody>
          <a:bodyPr/>
          <a:lstStyle/>
          <a:p>
            <a:r>
              <a:rPr lang="en-US" altLang="en-US" smtClean="0">
                <a:latin typeface="Calibri" pitchFamily="-105" charset="0"/>
              </a:rPr>
              <a:t>Bill of Rights</a:t>
            </a:r>
          </a:p>
        </p:txBody>
      </p:sp>
      <p:sp>
        <p:nvSpPr>
          <p:cNvPr id="30723" name="Rectangle 3"/>
          <p:cNvSpPr>
            <a:spLocks noGrp="1" noChangeArrowheads="1"/>
          </p:cNvSpPr>
          <p:nvPr>
            <p:ph type="body" idx="1"/>
          </p:nvPr>
        </p:nvSpPr>
        <p:spPr>
          <a:xfrm>
            <a:off x="1676400" y="1371600"/>
            <a:ext cx="7086600" cy="3733800"/>
          </a:xfrm>
        </p:spPr>
        <p:txBody>
          <a:bodyPr/>
          <a:lstStyle/>
          <a:p>
            <a:r>
              <a:rPr lang="en-US" altLang="en-US" sz="2800" smtClean="0">
                <a:latin typeface="Calibri" pitchFamily="-105" charset="0"/>
              </a:rPr>
              <a:t>Amendment #6: in criminal prosecutions, the accused shall enjoy the right to a speedy and public trial, by an impartial jury of the State and district wherein the crime shall have been committed</a:t>
            </a:r>
          </a:p>
          <a:p>
            <a:r>
              <a:rPr lang="en-US" altLang="en-US" sz="2800" smtClean="0">
                <a:latin typeface="Calibri" pitchFamily="-105" charset="0"/>
              </a:rPr>
              <a:t>Amendment #7: Suits of common law involving more than $20 have the right of trial by jury</a:t>
            </a:r>
          </a:p>
        </p:txBody>
      </p:sp>
      <p:pic>
        <p:nvPicPr>
          <p:cNvPr id="11268" name="Picture 5" descr="C:\Users\Dale\AppData\Local\Microsoft\Windows\Temporary Internet Files\Content.IE5\43CAL4H1\MPj0341775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62600" y="4572000"/>
            <a:ext cx="2895600" cy="20653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07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75FABF24-CE17-4D60-BE2B-F55D12611922}" type="slidenum">
              <a:rPr lang="en-US" altLang="en-US" sz="1400">
                <a:solidFill>
                  <a:srgbClr val="000000"/>
                </a:solidFill>
                <a:latin typeface="Calibri" pitchFamily="-105" charset="0"/>
              </a:rPr>
              <a:pPr eaLnBrk="1" hangingPunct="1"/>
              <a:t>10</a:t>
            </a:fld>
            <a:endParaRPr lang="en-US" altLang="en-US" sz="1400">
              <a:solidFill>
                <a:srgbClr val="000000"/>
              </a:solidFill>
              <a:latin typeface="Calibri" pitchFamily="-105" charset="0"/>
            </a:endParaRPr>
          </a:p>
        </p:txBody>
      </p:sp>
      <p:sp>
        <p:nvSpPr>
          <p:cNvPr id="30726" name="Footer Placeholder 6"/>
          <p:cNvSpPr>
            <a:spLocks noGrp="1"/>
          </p:cNvSpPr>
          <p:nvPr>
            <p:ph type="ftr" sz="quarter" idx="11"/>
          </p:nvPr>
        </p:nvSpPr>
        <p:spPr>
          <a:xfrm>
            <a:off x="152400" y="6381750"/>
            <a:ext cx="5410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ppt_w</p:attrName>
                                        </p:attrNameLst>
                                      </p:cBhvr>
                                      <p:tavLst>
                                        <p:tav tm="0">
                                          <p:val>
                                            <p:fltVal val="0"/>
                                          </p:val>
                                        </p:tav>
                                        <p:tav tm="100000">
                                          <p:val>
                                            <p:strVal val="#ppt_w"/>
                                          </p:val>
                                        </p:tav>
                                      </p:tavLst>
                                    </p:anim>
                                    <p:anim calcmode="lin" valueType="num">
                                      <p:cBhvr>
                                        <p:cTn id="8" dur="1000" fill="hold"/>
                                        <p:tgtEl>
                                          <p:spTgt spid="11268"/>
                                        </p:tgtEl>
                                        <p:attrNameLst>
                                          <p:attrName>ppt_h</p:attrName>
                                        </p:attrNameLst>
                                      </p:cBhvr>
                                      <p:tavLst>
                                        <p:tav tm="0">
                                          <p:val>
                                            <p:fltVal val="0"/>
                                          </p:val>
                                        </p:tav>
                                        <p:tav tm="100000">
                                          <p:val>
                                            <p:strVal val="#ppt_h"/>
                                          </p:val>
                                        </p:tav>
                                      </p:tavLst>
                                    </p:anim>
                                    <p:anim calcmode="lin" valueType="num">
                                      <p:cBhvr>
                                        <p:cTn id="9" dur="1000" fill="hold"/>
                                        <p:tgtEl>
                                          <p:spTgt spid="1126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828800" y="381000"/>
            <a:ext cx="6400800" cy="914400"/>
          </a:xfrm>
        </p:spPr>
        <p:txBody>
          <a:bodyPr/>
          <a:lstStyle/>
          <a:p>
            <a:r>
              <a:rPr lang="en-US" altLang="en-US" smtClean="0">
                <a:latin typeface="Calibri" pitchFamily="-105" charset="0"/>
              </a:rPr>
              <a:t>Bill of Rights</a:t>
            </a:r>
          </a:p>
        </p:txBody>
      </p:sp>
      <p:sp>
        <p:nvSpPr>
          <p:cNvPr id="12291" name="Rectangle 3"/>
          <p:cNvSpPr>
            <a:spLocks noGrp="1" noChangeArrowheads="1"/>
          </p:cNvSpPr>
          <p:nvPr>
            <p:ph type="body" idx="1"/>
          </p:nvPr>
        </p:nvSpPr>
        <p:spPr>
          <a:xfrm>
            <a:off x="1295400" y="1524000"/>
            <a:ext cx="7467600" cy="4648200"/>
          </a:xfrm>
        </p:spPr>
        <p:txBody>
          <a:bodyPr/>
          <a:lstStyle/>
          <a:p>
            <a:pPr>
              <a:lnSpc>
                <a:spcPct val="90000"/>
              </a:lnSpc>
            </a:pPr>
            <a:r>
              <a:rPr lang="en-US" altLang="en-US" sz="2800" smtClean="0">
                <a:latin typeface="Calibri" pitchFamily="-105" charset="0"/>
              </a:rPr>
              <a:t>Amendment #8: Excessive bail shall not be required, nor excessive fines imposed, nor cruel and unusual punishments inflicted</a:t>
            </a:r>
          </a:p>
          <a:p>
            <a:pPr>
              <a:lnSpc>
                <a:spcPct val="90000"/>
              </a:lnSpc>
            </a:pPr>
            <a:r>
              <a:rPr lang="en-US" altLang="en-US" sz="2800" smtClean="0">
                <a:latin typeface="Calibri" pitchFamily="-105" charset="0"/>
              </a:rPr>
              <a:t>Amendment #9: Enumeration in the Constitution of certain rights shall not be construed to deny or disparage others retained by the people</a:t>
            </a:r>
          </a:p>
          <a:p>
            <a:pPr>
              <a:lnSpc>
                <a:spcPct val="90000"/>
              </a:lnSpc>
            </a:pPr>
            <a:r>
              <a:rPr lang="en-US" altLang="en-US" sz="2800" smtClean="0">
                <a:latin typeface="Calibri" pitchFamily="-105" charset="0"/>
              </a:rPr>
              <a:t>Amendment #10: powers not delegated to the U.S. by the Constitution are reserved to the State respectively or the people </a:t>
            </a:r>
          </a:p>
        </p:txBody>
      </p:sp>
      <p:sp>
        <p:nvSpPr>
          <p:cNvPr id="327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0DE57468-D2CA-4D4B-ACD3-21D4A66D336E}" type="slidenum">
              <a:rPr lang="en-US" altLang="en-US" sz="1400">
                <a:solidFill>
                  <a:srgbClr val="000000"/>
                </a:solidFill>
                <a:latin typeface="Calibri" pitchFamily="-105" charset="0"/>
              </a:rPr>
              <a:pPr eaLnBrk="1" hangingPunct="1"/>
              <a:t>11</a:t>
            </a:fld>
            <a:endParaRPr lang="en-US" altLang="en-US" sz="1400">
              <a:solidFill>
                <a:srgbClr val="000000"/>
              </a:solidFill>
              <a:latin typeface="Calibri" pitchFamily="-105" charset="0"/>
            </a:endParaRPr>
          </a:p>
        </p:txBody>
      </p:sp>
      <p:sp>
        <p:nvSpPr>
          <p:cNvPr id="32773" name="Footer Placeholder 5"/>
          <p:cNvSpPr>
            <a:spLocks noGrp="1"/>
          </p:cNvSpPr>
          <p:nvPr>
            <p:ph type="ftr" sz="quarter" idx="11"/>
          </p:nvPr>
        </p:nvSpPr>
        <p:spPr>
          <a:xfrm>
            <a:off x="1600200" y="6245225"/>
            <a:ext cx="6248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828800" y="762000"/>
            <a:ext cx="7315200" cy="914400"/>
          </a:xfrm>
        </p:spPr>
        <p:txBody>
          <a:bodyPr/>
          <a:lstStyle/>
          <a:p>
            <a:r>
              <a:rPr lang="en-US" altLang="en-US" smtClean="0">
                <a:latin typeface="Calibri" pitchFamily="-105" charset="0"/>
              </a:rPr>
              <a:t>Civil Rights Guaranteed by the U.S. Constitution</a:t>
            </a:r>
          </a:p>
        </p:txBody>
      </p:sp>
      <p:pic>
        <p:nvPicPr>
          <p:cNvPr id="34819" name="Picture 5" descr="C:\Users\Dale\AppData\Local\Microsoft\Windows\Temporary Internet Files\Content.IE5\QAL46PDX\MPj0386152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200400"/>
            <a:ext cx="24511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5"/>
          <p:cNvSpPr>
            <a:spLocks noChangeArrowheads="1"/>
          </p:cNvSpPr>
          <p:nvPr/>
        </p:nvSpPr>
        <p:spPr bwMode="auto">
          <a:xfrm>
            <a:off x="3886200" y="2514600"/>
            <a:ext cx="3657600" cy="30464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3200" b="1" i="1" u="sng">
                <a:latin typeface="Calibri" pitchFamily="-105" charset="0"/>
              </a:rPr>
              <a:t>Due process of law - </a:t>
            </a:r>
            <a:r>
              <a:rPr lang="en-US" altLang="en-US" sz="3200">
                <a:latin typeface="Calibri" pitchFamily="-105" charset="0"/>
              </a:rPr>
              <a:t>constitutional requirement for fundamental fairness in our legal and court system</a:t>
            </a:r>
          </a:p>
        </p:txBody>
      </p:sp>
      <p:sp>
        <p:nvSpPr>
          <p:cNvPr id="348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6F9946D9-4779-4DB1-BDE9-024CB1B9867E}" type="slidenum">
              <a:rPr lang="en-US" altLang="en-US" sz="1400">
                <a:solidFill>
                  <a:srgbClr val="000000"/>
                </a:solidFill>
                <a:latin typeface="Calibri" pitchFamily="-105" charset="0"/>
              </a:rPr>
              <a:pPr eaLnBrk="1" hangingPunct="1"/>
              <a:t>12</a:t>
            </a:fld>
            <a:endParaRPr lang="en-US" altLang="en-US" sz="1400">
              <a:solidFill>
                <a:srgbClr val="000000"/>
              </a:solidFill>
              <a:latin typeface="Calibri" pitchFamily="-105" charset="0"/>
            </a:endParaRPr>
          </a:p>
        </p:txBody>
      </p:sp>
      <p:sp>
        <p:nvSpPr>
          <p:cNvPr id="34822" name="Footer Placeholder 6"/>
          <p:cNvSpPr>
            <a:spLocks noGrp="1"/>
          </p:cNvSpPr>
          <p:nvPr>
            <p:ph type="ftr" sz="quarter" idx="11"/>
          </p:nvPr>
        </p:nvSpPr>
        <p:spPr>
          <a:xfrm>
            <a:off x="2819400" y="6245225"/>
            <a:ext cx="5486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1000" fill="hold"/>
                                        <p:tgtEl>
                                          <p:spTgt spid="13316"/>
                                        </p:tgtEl>
                                        <p:attrNameLst>
                                          <p:attrName>ppt_w</p:attrName>
                                        </p:attrNameLst>
                                      </p:cBhvr>
                                      <p:tavLst>
                                        <p:tav tm="0">
                                          <p:val>
                                            <p:fltVal val="0"/>
                                          </p:val>
                                        </p:tav>
                                        <p:tav tm="100000">
                                          <p:val>
                                            <p:strVal val="#ppt_w"/>
                                          </p:val>
                                        </p:tav>
                                      </p:tavLst>
                                    </p:anim>
                                    <p:anim calcmode="lin" valueType="num">
                                      <p:cBhvr>
                                        <p:cTn id="8" dur="1000" fill="hold"/>
                                        <p:tgtEl>
                                          <p:spTgt spid="13316"/>
                                        </p:tgtEl>
                                        <p:attrNameLst>
                                          <p:attrName>ppt_h</p:attrName>
                                        </p:attrNameLst>
                                      </p:cBhvr>
                                      <p:tavLst>
                                        <p:tav tm="0">
                                          <p:val>
                                            <p:fltVal val="0"/>
                                          </p:val>
                                        </p:tav>
                                        <p:tav tm="100000">
                                          <p:val>
                                            <p:strVal val="#ppt_h"/>
                                          </p:val>
                                        </p:tav>
                                      </p:tavLst>
                                    </p:anim>
                                    <p:anim calcmode="lin" valueType="num">
                                      <p:cBhvr>
                                        <p:cTn id="9" dur="1000" fill="hold"/>
                                        <p:tgtEl>
                                          <p:spTgt spid="1331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28800" y="381000"/>
            <a:ext cx="6781800" cy="914400"/>
          </a:xfrm>
        </p:spPr>
        <p:txBody>
          <a:bodyPr/>
          <a:lstStyle/>
          <a:p>
            <a:r>
              <a:rPr lang="en-US" altLang="en-US" smtClean="0">
                <a:latin typeface="Calibri" pitchFamily="-105" charset="0"/>
              </a:rPr>
              <a:t>Due Process of the Law</a:t>
            </a:r>
          </a:p>
        </p:txBody>
      </p:sp>
      <p:sp>
        <p:nvSpPr>
          <p:cNvPr id="14339" name="TextBox 3"/>
          <p:cNvSpPr txBox="1">
            <a:spLocks noChangeArrowheads="1"/>
          </p:cNvSpPr>
          <p:nvPr/>
        </p:nvSpPr>
        <p:spPr bwMode="auto">
          <a:xfrm>
            <a:off x="609600" y="2209800"/>
            <a:ext cx="2209800" cy="23082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Calibri" pitchFamily="-105" charset="0"/>
              </a:rPr>
              <a:t>The right to be secure against unreasonable searches and seizures (Fourth Amendment)</a:t>
            </a:r>
          </a:p>
        </p:txBody>
      </p:sp>
      <p:sp>
        <p:nvSpPr>
          <p:cNvPr id="14340" name="TextBox 4"/>
          <p:cNvSpPr txBox="1">
            <a:spLocks noChangeArrowheads="1"/>
          </p:cNvSpPr>
          <p:nvPr/>
        </p:nvSpPr>
        <p:spPr bwMode="auto">
          <a:xfrm>
            <a:off x="3505200" y="2209800"/>
            <a:ext cx="2057400" cy="19383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Calibri" pitchFamily="-105" charset="0"/>
              </a:rPr>
              <a:t>The right not to be a witness against yourself (Fifth Amendment)</a:t>
            </a:r>
          </a:p>
        </p:txBody>
      </p:sp>
      <p:sp>
        <p:nvSpPr>
          <p:cNvPr id="14341" name="TextBox 5"/>
          <p:cNvSpPr txBox="1">
            <a:spLocks noChangeArrowheads="1"/>
          </p:cNvSpPr>
          <p:nvPr/>
        </p:nvSpPr>
        <p:spPr bwMode="auto">
          <a:xfrm>
            <a:off x="6172200" y="2057400"/>
            <a:ext cx="2362200" cy="41544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Calibri" pitchFamily="-105" charset="0"/>
              </a:rPr>
              <a:t>In criminal prosecutions, the right for the accused to a speedy and public trial by an impartial jury of the state and district where the crime was committed</a:t>
            </a:r>
          </a:p>
        </p:txBody>
      </p:sp>
      <p:sp>
        <p:nvSpPr>
          <p:cNvPr id="3687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267B02EF-4C1C-4158-A7BE-AE7E1E24DD25}" type="slidenum">
              <a:rPr lang="en-US" altLang="en-US" sz="1400">
                <a:solidFill>
                  <a:srgbClr val="000000"/>
                </a:solidFill>
                <a:latin typeface="Calibri" pitchFamily="-105" charset="0"/>
              </a:rPr>
              <a:pPr eaLnBrk="1" hangingPunct="1"/>
              <a:t>13</a:t>
            </a:fld>
            <a:endParaRPr lang="en-US" altLang="en-US" sz="1400">
              <a:solidFill>
                <a:srgbClr val="000000"/>
              </a:solidFill>
              <a:latin typeface="Calibri" pitchFamily="-105" charset="0"/>
            </a:endParaRPr>
          </a:p>
        </p:txBody>
      </p:sp>
      <p:sp>
        <p:nvSpPr>
          <p:cNvPr id="36871" name="Footer Placeholder 7"/>
          <p:cNvSpPr>
            <a:spLocks noGrp="1"/>
          </p:cNvSpPr>
          <p:nvPr>
            <p:ph type="ftr" sz="quarter" idx="11"/>
          </p:nvPr>
        </p:nvSpPr>
        <p:spPr>
          <a:xfrm>
            <a:off x="1828800" y="6245225"/>
            <a:ext cx="5486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1000" fill="hold"/>
                                        <p:tgtEl>
                                          <p:spTgt spid="14339"/>
                                        </p:tgtEl>
                                        <p:attrNameLst>
                                          <p:attrName>ppt_w</p:attrName>
                                        </p:attrNameLst>
                                      </p:cBhvr>
                                      <p:tavLst>
                                        <p:tav tm="0">
                                          <p:val>
                                            <p:fltVal val="0"/>
                                          </p:val>
                                        </p:tav>
                                        <p:tav tm="100000">
                                          <p:val>
                                            <p:strVal val="#ppt_w"/>
                                          </p:val>
                                        </p:tav>
                                      </p:tavLst>
                                    </p:anim>
                                    <p:anim calcmode="lin" valueType="num">
                                      <p:cBhvr>
                                        <p:cTn id="8" dur="1000" fill="hold"/>
                                        <p:tgtEl>
                                          <p:spTgt spid="14339"/>
                                        </p:tgtEl>
                                        <p:attrNameLst>
                                          <p:attrName>ppt_h</p:attrName>
                                        </p:attrNameLst>
                                      </p:cBhvr>
                                      <p:tavLst>
                                        <p:tav tm="0">
                                          <p:val>
                                            <p:fltVal val="0"/>
                                          </p:val>
                                        </p:tav>
                                        <p:tav tm="100000">
                                          <p:val>
                                            <p:strVal val="#ppt_h"/>
                                          </p:val>
                                        </p:tav>
                                      </p:tavLst>
                                    </p:anim>
                                    <p:anim calcmode="lin" valueType="num">
                                      <p:cBhvr>
                                        <p:cTn id="9" dur="1000" fill="hold"/>
                                        <p:tgtEl>
                                          <p:spTgt spid="143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3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4340"/>
                                        </p:tgtEl>
                                        <p:attrNameLst>
                                          <p:attrName>style.visibility</p:attrName>
                                        </p:attrNameLst>
                                      </p:cBhvr>
                                      <p:to>
                                        <p:strVal val="visible"/>
                                      </p:to>
                                    </p:set>
                                    <p:anim calcmode="lin" valueType="num">
                                      <p:cBhvr>
                                        <p:cTn id="15" dur="1000" fill="hold"/>
                                        <p:tgtEl>
                                          <p:spTgt spid="14340"/>
                                        </p:tgtEl>
                                        <p:attrNameLst>
                                          <p:attrName>ppt_w</p:attrName>
                                        </p:attrNameLst>
                                      </p:cBhvr>
                                      <p:tavLst>
                                        <p:tav tm="0">
                                          <p:val>
                                            <p:fltVal val="0"/>
                                          </p:val>
                                        </p:tav>
                                        <p:tav tm="100000">
                                          <p:val>
                                            <p:strVal val="#ppt_w"/>
                                          </p:val>
                                        </p:tav>
                                      </p:tavLst>
                                    </p:anim>
                                    <p:anim calcmode="lin" valueType="num">
                                      <p:cBhvr>
                                        <p:cTn id="16" dur="1000" fill="hold"/>
                                        <p:tgtEl>
                                          <p:spTgt spid="14340"/>
                                        </p:tgtEl>
                                        <p:attrNameLst>
                                          <p:attrName>ppt_h</p:attrName>
                                        </p:attrNameLst>
                                      </p:cBhvr>
                                      <p:tavLst>
                                        <p:tav tm="0">
                                          <p:val>
                                            <p:fltVal val="0"/>
                                          </p:val>
                                        </p:tav>
                                        <p:tav tm="100000">
                                          <p:val>
                                            <p:strVal val="#ppt_h"/>
                                          </p:val>
                                        </p:tav>
                                      </p:tavLst>
                                    </p:anim>
                                    <p:anim calcmode="lin" valueType="num">
                                      <p:cBhvr>
                                        <p:cTn id="17" dur="1000" fill="hold"/>
                                        <p:tgtEl>
                                          <p:spTgt spid="14340"/>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434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4341"/>
                                        </p:tgtEl>
                                        <p:attrNameLst>
                                          <p:attrName>style.visibility</p:attrName>
                                        </p:attrNameLst>
                                      </p:cBhvr>
                                      <p:to>
                                        <p:strVal val="visible"/>
                                      </p:to>
                                    </p:set>
                                    <p:anim calcmode="lin" valueType="num">
                                      <p:cBhvr>
                                        <p:cTn id="23" dur="1000" fill="hold"/>
                                        <p:tgtEl>
                                          <p:spTgt spid="14341"/>
                                        </p:tgtEl>
                                        <p:attrNameLst>
                                          <p:attrName>ppt_w</p:attrName>
                                        </p:attrNameLst>
                                      </p:cBhvr>
                                      <p:tavLst>
                                        <p:tav tm="0">
                                          <p:val>
                                            <p:fltVal val="0"/>
                                          </p:val>
                                        </p:tav>
                                        <p:tav tm="100000">
                                          <p:val>
                                            <p:strVal val="#ppt_w"/>
                                          </p:val>
                                        </p:tav>
                                      </p:tavLst>
                                    </p:anim>
                                    <p:anim calcmode="lin" valueType="num">
                                      <p:cBhvr>
                                        <p:cTn id="24" dur="1000" fill="hold"/>
                                        <p:tgtEl>
                                          <p:spTgt spid="14341"/>
                                        </p:tgtEl>
                                        <p:attrNameLst>
                                          <p:attrName>ppt_h</p:attrName>
                                        </p:attrNameLst>
                                      </p:cBhvr>
                                      <p:tavLst>
                                        <p:tav tm="0">
                                          <p:val>
                                            <p:fltVal val="0"/>
                                          </p:val>
                                        </p:tav>
                                        <p:tav tm="100000">
                                          <p:val>
                                            <p:strVal val="#ppt_h"/>
                                          </p:val>
                                        </p:tav>
                                      </p:tavLst>
                                    </p:anim>
                                    <p:anim calcmode="lin" valueType="num">
                                      <p:cBhvr>
                                        <p:cTn id="25" dur="1000" fill="hold"/>
                                        <p:tgtEl>
                                          <p:spTgt spid="14341"/>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34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4340" grpId="0" animBg="1"/>
      <p:bldP spid="143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828800" y="381000"/>
            <a:ext cx="6705600" cy="914400"/>
          </a:xfrm>
        </p:spPr>
        <p:txBody>
          <a:bodyPr/>
          <a:lstStyle/>
          <a:p>
            <a:r>
              <a:rPr lang="en-US" altLang="en-US" smtClean="0">
                <a:latin typeface="Calibri" pitchFamily="-105" charset="0"/>
              </a:rPr>
              <a:t>Due Process of the Law</a:t>
            </a:r>
          </a:p>
        </p:txBody>
      </p:sp>
      <p:sp>
        <p:nvSpPr>
          <p:cNvPr id="38915" name="Rectangle 3"/>
          <p:cNvSpPr>
            <a:spLocks noGrp="1" noChangeArrowheads="1"/>
          </p:cNvSpPr>
          <p:nvPr>
            <p:ph type="body" idx="1"/>
          </p:nvPr>
        </p:nvSpPr>
        <p:spPr>
          <a:xfrm>
            <a:off x="1295400" y="1371600"/>
            <a:ext cx="7467600" cy="3505200"/>
          </a:xfrm>
        </p:spPr>
        <p:txBody>
          <a:bodyPr/>
          <a:lstStyle/>
          <a:p>
            <a:r>
              <a:rPr lang="en-US" altLang="en-US" smtClean="0">
                <a:latin typeface="Calibri" pitchFamily="-105" charset="0"/>
              </a:rPr>
              <a:t>Trial by jury in civil suits where the value in controversy exceeds $20 (Seventh Amendment)</a:t>
            </a:r>
          </a:p>
          <a:p>
            <a:r>
              <a:rPr lang="en-US" altLang="en-US" smtClean="0">
                <a:latin typeface="Calibri" pitchFamily="-105" charset="0"/>
              </a:rPr>
              <a:t>Excessive bail will not be required nor excessive fines imposed, nor cruel and unusual punishment inflicted</a:t>
            </a:r>
          </a:p>
        </p:txBody>
      </p:sp>
      <p:pic>
        <p:nvPicPr>
          <p:cNvPr id="15364" name="Picture 4" descr="C:\Users\Dale\AppData\Local\Microsoft\Windows\Temporary Internet Files\Content.IE5\QAL46PDX\MPj0399682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572000"/>
            <a:ext cx="1828800" cy="18288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89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0444D5EA-7C64-4AA7-A0C2-2968422A131A}" type="slidenum">
              <a:rPr lang="en-US" altLang="en-US" sz="1400">
                <a:solidFill>
                  <a:srgbClr val="000000"/>
                </a:solidFill>
                <a:latin typeface="Calibri" pitchFamily="-105" charset="0"/>
              </a:rPr>
              <a:pPr eaLnBrk="1" hangingPunct="1"/>
              <a:t>14</a:t>
            </a:fld>
            <a:endParaRPr lang="en-US" altLang="en-US" sz="1400">
              <a:solidFill>
                <a:srgbClr val="000000"/>
              </a:solidFill>
              <a:latin typeface="Calibri" pitchFamily="-105" charset="0"/>
            </a:endParaRPr>
          </a:p>
        </p:txBody>
      </p:sp>
      <p:sp>
        <p:nvSpPr>
          <p:cNvPr id="38918" name="Footer Placeholder 6"/>
          <p:cNvSpPr>
            <a:spLocks noGrp="1"/>
          </p:cNvSpPr>
          <p:nvPr>
            <p:ph type="ftr" sz="quarter" idx="11"/>
          </p:nvPr>
        </p:nvSpPr>
        <p:spPr>
          <a:xfrm>
            <a:off x="1676400" y="6381750"/>
            <a:ext cx="594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1+#ppt_w/2"/>
                                          </p:val>
                                        </p:tav>
                                        <p:tav tm="100000">
                                          <p:val>
                                            <p:strVal val="#ppt_x"/>
                                          </p:val>
                                        </p:tav>
                                      </p:tavLst>
                                    </p:anim>
                                    <p:anim calcmode="lin" valueType="num">
                                      <p:cBhvr additive="base">
                                        <p:cTn id="8" dur="500" fill="hold"/>
                                        <p:tgtEl>
                                          <p:spTgt spid="1536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828800" y="381000"/>
            <a:ext cx="6019800" cy="914400"/>
          </a:xfrm>
        </p:spPr>
        <p:txBody>
          <a:bodyPr/>
          <a:lstStyle/>
          <a:p>
            <a:r>
              <a:rPr lang="en-US" altLang="en-US" smtClean="0">
                <a:latin typeface="Calibri" pitchFamily="-105" charset="0"/>
              </a:rPr>
              <a:t>Abolition of Slavery</a:t>
            </a:r>
          </a:p>
        </p:txBody>
      </p:sp>
      <p:sp>
        <p:nvSpPr>
          <p:cNvPr id="40963" name="Rectangle 3"/>
          <p:cNvSpPr>
            <a:spLocks noGrp="1" noChangeArrowheads="1"/>
          </p:cNvSpPr>
          <p:nvPr>
            <p:ph type="body" idx="1"/>
          </p:nvPr>
        </p:nvSpPr>
        <p:spPr>
          <a:xfrm>
            <a:off x="1676400" y="1447800"/>
            <a:ext cx="6781800" cy="4343400"/>
          </a:xfrm>
        </p:spPr>
        <p:txBody>
          <a:bodyPr/>
          <a:lstStyle/>
          <a:p>
            <a:r>
              <a:rPr lang="en-US" altLang="en-US" smtClean="0">
                <a:latin typeface="Calibri" pitchFamily="-105" charset="0"/>
              </a:rPr>
              <a:t>Thirteenth Amendment</a:t>
            </a:r>
          </a:p>
          <a:p>
            <a:pPr lvl="1"/>
            <a:r>
              <a:rPr lang="en-US" altLang="en-US" sz="2000" smtClean="0">
                <a:latin typeface="Calibri" pitchFamily="-105" charset="0"/>
              </a:rPr>
              <a:t>Ended slavery in the United States</a:t>
            </a:r>
          </a:p>
          <a:p>
            <a:pPr>
              <a:buFontTx/>
              <a:buNone/>
            </a:pPr>
            <a:r>
              <a:rPr lang="en-US" altLang="en-US" sz="2400" smtClean="0">
                <a:latin typeface="Calibri" pitchFamily="-105" charset="0"/>
              </a:rPr>
              <a:t>     </a:t>
            </a:r>
          </a:p>
        </p:txBody>
      </p:sp>
      <p:pic>
        <p:nvPicPr>
          <p:cNvPr id="16388" name="Picture 4" descr="C:\Users\Dale\AppData\Local\Microsoft\Windows\Temporary Internet Files\Content.IE5\43CAL4H1\MCj0150147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2895600"/>
            <a:ext cx="3532188" cy="23574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09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4C09EDB6-3683-4BBD-B157-E261DF43E846}" type="slidenum">
              <a:rPr lang="en-US" altLang="en-US" sz="1400">
                <a:solidFill>
                  <a:srgbClr val="000000"/>
                </a:solidFill>
                <a:latin typeface="Calibri" pitchFamily="-105" charset="0"/>
              </a:rPr>
              <a:pPr eaLnBrk="1" hangingPunct="1"/>
              <a:t>15</a:t>
            </a:fld>
            <a:endParaRPr lang="en-US" altLang="en-US" sz="1400">
              <a:solidFill>
                <a:srgbClr val="000000"/>
              </a:solidFill>
              <a:latin typeface="Calibri" pitchFamily="-105" charset="0"/>
            </a:endParaRPr>
          </a:p>
        </p:txBody>
      </p:sp>
      <p:sp>
        <p:nvSpPr>
          <p:cNvPr id="40966" name="Footer Placeholder 6"/>
          <p:cNvSpPr>
            <a:spLocks noGrp="1"/>
          </p:cNvSpPr>
          <p:nvPr>
            <p:ph type="ftr" sz="quarter" idx="11"/>
          </p:nvPr>
        </p:nvSpPr>
        <p:spPr>
          <a:xfrm>
            <a:off x="1295400" y="6245225"/>
            <a:ext cx="6781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0-#ppt_w/2"/>
                                          </p:val>
                                        </p:tav>
                                        <p:tav tm="100000">
                                          <p:val>
                                            <p:strVal val="#ppt_x"/>
                                          </p:val>
                                        </p:tav>
                                      </p:tavLst>
                                    </p:anim>
                                    <p:anim calcmode="lin" valueType="num">
                                      <p:cBhvr additive="base">
                                        <p:cTn id="8" dur="500" fill="hold"/>
                                        <p:tgtEl>
                                          <p:spTgt spid="1638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828800" y="381000"/>
            <a:ext cx="6019800" cy="914400"/>
          </a:xfrm>
        </p:spPr>
        <p:txBody>
          <a:bodyPr/>
          <a:lstStyle/>
          <a:p>
            <a:r>
              <a:rPr lang="en-US" altLang="en-US" smtClean="0">
                <a:latin typeface="Calibri" pitchFamily="-105" charset="0"/>
              </a:rPr>
              <a:t>Right to Vote</a:t>
            </a:r>
          </a:p>
        </p:txBody>
      </p:sp>
      <p:sp>
        <p:nvSpPr>
          <p:cNvPr id="17411" name="Rectangle 3"/>
          <p:cNvSpPr>
            <a:spLocks noGrp="1" noChangeArrowheads="1"/>
          </p:cNvSpPr>
          <p:nvPr>
            <p:ph type="body" idx="1"/>
          </p:nvPr>
        </p:nvSpPr>
        <p:spPr>
          <a:xfrm>
            <a:off x="2438400" y="1295400"/>
            <a:ext cx="6096000" cy="1371600"/>
          </a:xfrm>
        </p:spPr>
        <p:txBody>
          <a:bodyPr/>
          <a:lstStyle/>
          <a:p>
            <a:pPr>
              <a:buFontTx/>
              <a:buNone/>
            </a:pPr>
            <a:r>
              <a:rPr lang="en-US" altLang="en-US" u="sng" smtClean="0">
                <a:latin typeface="Calibri" pitchFamily="-105" charset="0"/>
              </a:rPr>
              <a:t>Fifteenth Amendment</a:t>
            </a:r>
          </a:p>
          <a:p>
            <a:pPr>
              <a:buFontTx/>
              <a:buNone/>
            </a:pPr>
            <a:r>
              <a:rPr lang="en-US" altLang="en-US" smtClean="0">
                <a:latin typeface="Calibri" pitchFamily="-105" charset="0"/>
              </a:rPr>
              <a:t> denied women the right to vote</a:t>
            </a:r>
          </a:p>
          <a:p>
            <a:endParaRPr lang="en-US" altLang="en-US" smtClean="0">
              <a:latin typeface="Calibri" pitchFamily="-105" charset="0"/>
            </a:endParaRPr>
          </a:p>
          <a:p>
            <a:endParaRPr lang="en-US" altLang="en-US" smtClean="0">
              <a:latin typeface="Calibri" pitchFamily="-105" charset="0"/>
            </a:endParaRPr>
          </a:p>
          <a:p>
            <a:pPr>
              <a:buFontTx/>
              <a:buNone/>
            </a:pPr>
            <a:endParaRPr lang="en-US" altLang="en-US" smtClean="0">
              <a:latin typeface="Calibri" pitchFamily="-105" charset="0"/>
            </a:endParaRPr>
          </a:p>
        </p:txBody>
      </p:sp>
      <p:pic>
        <p:nvPicPr>
          <p:cNvPr id="43012" name="Picture 4" descr="C:\Users\Dale\AppData\Local\Microsoft\Windows\Temporary Internet Files\Content.IE5\43CAL4H1\MCj0280925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1600200"/>
            <a:ext cx="19431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8" descr="C:\Users\Dale\AppData\Local\Microsoft\Windows\Temporary Internet Files\Content.IE5\43CAL4H1\MCj0128650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3200400"/>
            <a:ext cx="1958975" cy="288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8"/>
          <p:cNvSpPr>
            <a:spLocks noChangeArrowheads="1"/>
          </p:cNvSpPr>
          <p:nvPr/>
        </p:nvSpPr>
        <p:spPr bwMode="auto">
          <a:xfrm>
            <a:off x="685800" y="3733800"/>
            <a:ext cx="5867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3200" u="sng">
                <a:latin typeface="Calibri" pitchFamily="-105" charset="0"/>
              </a:rPr>
              <a:t>1920 - Nineteenth Amendment </a:t>
            </a:r>
            <a:r>
              <a:rPr lang="en-US" altLang="en-US" sz="2800">
                <a:latin typeface="Calibri" pitchFamily="-105" charset="0"/>
              </a:rPr>
              <a:t>gave women the right to vote</a:t>
            </a:r>
          </a:p>
        </p:txBody>
      </p:sp>
      <p:sp>
        <p:nvSpPr>
          <p:cNvPr id="43015"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7794BC55-9855-42EC-BA5E-E1393C7E9BA6}" type="slidenum">
              <a:rPr lang="en-US" altLang="en-US" sz="1400">
                <a:solidFill>
                  <a:srgbClr val="000000"/>
                </a:solidFill>
                <a:latin typeface="Calibri" pitchFamily="-105" charset="0"/>
              </a:rPr>
              <a:pPr eaLnBrk="1" hangingPunct="1"/>
              <a:t>16</a:t>
            </a:fld>
            <a:endParaRPr lang="en-US" altLang="en-US" sz="1400">
              <a:solidFill>
                <a:srgbClr val="000000"/>
              </a:solidFill>
              <a:latin typeface="Calibri" pitchFamily="-105" charset="0"/>
            </a:endParaRPr>
          </a:p>
        </p:txBody>
      </p:sp>
      <p:sp>
        <p:nvSpPr>
          <p:cNvPr id="43016" name="Footer Placeholder 8"/>
          <p:cNvSpPr>
            <a:spLocks noGrp="1"/>
          </p:cNvSpPr>
          <p:nvPr>
            <p:ph type="ftr" sz="quarter" idx="11"/>
          </p:nvPr>
        </p:nvSpPr>
        <p:spPr>
          <a:xfrm>
            <a:off x="1524000" y="6245225"/>
            <a:ext cx="579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7414"/>
                                        </p:tgtEl>
                                        <p:attrNameLst>
                                          <p:attrName>style.visibility</p:attrName>
                                        </p:attrNameLst>
                                      </p:cBhvr>
                                      <p:to>
                                        <p:strVal val="visible"/>
                                      </p:to>
                                    </p:set>
                                    <p:anim calcmode="lin" valueType="num">
                                      <p:cBhvr additive="base">
                                        <p:cTn id="19" dur="500" fill="hold"/>
                                        <p:tgtEl>
                                          <p:spTgt spid="17414"/>
                                        </p:tgtEl>
                                        <p:attrNameLst>
                                          <p:attrName>ppt_x</p:attrName>
                                        </p:attrNameLst>
                                      </p:cBhvr>
                                      <p:tavLst>
                                        <p:tav tm="0">
                                          <p:val>
                                            <p:strVal val="1+#ppt_w/2"/>
                                          </p:val>
                                        </p:tav>
                                        <p:tav tm="100000">
                                          <p:val>
                                            <p:strVal val="#ppt_x"/>
                                          </p:val>
                                        </p:tav>
                                      </p:tavLst>
                                    </p:anim>
                                    <p:anim calcmode="lin" valueType="num">
                                      <p:cBhvr additive="base">
                                        <p:cTn id="20" dur="500" fill="hold"/>
                                        <p:tgtEl>
                                          <p:spTgt spid="174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828800" y="533400"/>
            <a:ext cx="5943600" cy="914400"/>
          </a:xfrm>
        </p:spPr>
        <p:txBody>
          <a:bodyPr/>
          <a:lstStyle/>
          <a:p>
            <a:r>
              <a:rPr lang="en-US" altLang="en-US" sz="4800" smtClean="0">
                <a:latin typeface="Calibri" pitchFamily="-105" charset="0"/>
              </a:rPr>
              <a:t>Right to Vote</a:t>
            </a:r>
          </a:p>
        </p:txBody>
      </p:sp>
      <p:sp>
        <p:nvSpPr>
          <p:cNvPr id="45059" name="Rectangle 3"/>
          <p:cNvSpPr>
            <a:spLocks noGrp="1" noChangeArrowheads="1"/>
          </p:cNvSpPr>
          <p:nvPr>
            <p:ph type="body" idx="1"/>
          </p:nvPr>
        </p:nvSpPr>
        <p:spPr>
          <a:xfrm>
            <a:off x="457200" y="2209800"/>
            <a:ext cx="6934200" cy="3200400"/>
          </a:xfrm>
        </p:spPr>
        <p:txBody>
          <a:bodyPr/>
          <a:lstStyle/>
          <a:p>
            <a:r>
              <a:rPr lang="en-US" altLang="en-US" smtClean="0">
                <a:latin typeface="Calibri" pitchFamily="-105" charset="0"/>
              </a:rPr>
              <a:t>Denial by Age</a:t>
            </a:r>
          </a:p>
          <a:p>
            <a:pPr lvl="1"/>
            <a:r>
              <a:rPr lang="en-US" altLang="en-US" smtClean="0">
                <a:latin typeface="Calibri" pitchFamily="-105" charset="0"/>
              </a:rPr>
              <a:t>21 was the original voting age</a:t>
            </a:r>
          </a:p>
          <a:p>
            <a:pPr lvl="1"/>
            <a:r>
              <a:rPr lang="en-US" altLang="en-US" smtClean="0">
                <a:latin typeface="Calibri" pitchFamily="-105" charset="0"/>
              </a:rPr>
              <a:t>Protests during the Vietnam War</a:t>
            </a:r>
          </a:p>
          <a:p>
            <a:pPr lvl="1"/>
            <a:r>
              <a:rPr lang="en-US" altLang="en-US" smtClean="0">
                <a:latin typeface="Calibri" pitchFamily="-105" charset="0"/>
              </a:rPr>
              <a:t>1971-Twenty-Sixth Amendment changed the voting age to 18</a:t>
            </a:r>
          </a:p>
        </p:txBody>
      </p:sp>
      <p:pic>
        <p:nvPicPr>
          <p:cNvPr id="18436" name="Picture 7" descr="C:\Users\Dale\AppData\Local\Microsoft\Windows\Temporary Internet Files\Content.IE5\QAL46PDX\MPj0399265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133600"/>
            <a:ext cx="2081213" cy="31210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5061" name="TextBox 9"/>
          <p:cNvSpPr txBox="1">
            <a:spLocks noChangeArrowheads="1"/>
          </p:cNvSpPr>
          <p:nvPr/>
        </p:nvSpPr>
        <p:spPr bwMode="auto">
          <a:xfrm>
            <a:off x="5943600" y="5410200"/>
            <a:ext cx="2895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1800">
                <a:latin typeface="Calibri" pitchFamily="-105" charset="0"/>
              </a:rPr>
              <a:t>Vietnam Memorial Wall, Washington, D.C.</a:t>
            </a:r>
          </a:p>
        </p:txBody>
      </p:sp>
      <p:sp>
        <p:nvSpPr>
          <p:cNvPr id="450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B4983E7F-BB4C-4F39-91EE-67462F1C5EC1}" type="slidenum">
              <a:rPr lang="en-US" altLang="en-US" sz="1400">
                <a:solidFill>
                  <a:srgbClr val="000000"/>
                </a:solidFill>
                <a:latin typeface="Calibri" pitchFamily="-105" charset="0"/>
              </a:rPr>
              <a:pPr eaLnBrk="1" hangingPunct="1"/>
              <a:t>17</a:t>
            </a:fld>
            <a:endParaRPr lang="en-US" altLang="en-US" sz="1400">
              <a:solidFill>
                <a:srgbClr val="000000"/>
              </a:solidFill>
              <a:latin typeface="Calibri" pitchFamily="-105" charset="0"/>
            </a:endParaRPr>
          </a:p>
        </p:txBody>
      </p:sp>
      <p:sp>
        <p:nvSpPr>
          <p:cNvPr id="45063" name="Footer Placeholder 7"/>
          <p:cNvSpPr>
            <a:spLocks noGrp="1"/>
          </p:cNvSpPr>
          <p:nvPr>
            <p:ph type="ftr" sz="quarter" idx="11"/>
          </p:nvPr>
        </p:nvSpPr>
        <p:spPr>
          <a:xfrm>
            <a:off x="1676400" y="6245225"/>
            <a:ext cx="5638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1000" fill="hold"/>
                                        <p:tgtEl>
                                          <p:spTgt spid="18436"/>
                                        </p:tgtEl>
                                        <p:attrNameLst>
                                          <p:attrName>ppt_w</p:attrName>
                                        </p:attrNameLst>
                                      </p:cBhvr>
                                      <p:tavLst>
                                        <p:tav tm="0">
                                          <p:val>
                                            <p:fltVal val="0"/>
                                          </p:val>
                                        </p:tav>
                                        <p:tav tm="100000">
                                          <p:val>
                                            <p:strVal val="#ppt_w"/>
                                          </p:val>
                                        </p:tav>
                                      </p:tavLst>
                                    </p:anim>
                                    <p:anim calcmode="lin" valueType="num">
                                      <p:cBhvr>
                                        <p:cTn id="8" dur="1000" fill="hold"/>
                                        <p:tgtEl>
                                          <p:spTgt spid="18436"/>
                                        </p:tgtEl>
                                        <p:attrNameLst>
                                          <p:attrName>ppt_h</p:attrName>
                                        </p:attrNameLst>
                                      </p:cBhvr>
                                      <p:tavLst>
                                        <p:tav tm="0">
                                          <p:val>
                                            <p:fltVal val="0"/>
                                          </p:val>
                                        </p:tav>
                                        <p:tav tm="100000">
                                          <p:val>
                                            <p:strVal val="#ppt_h"/>
                                          </p:val>
                                        </p:tav>
                                      </p:tavLst>
                                    </p:anim>
                                    <p:anim calcmode="lin" valueType="num">
                                      <p:cBhvr>
                                        <p:cTn id="9" dur="1000" fill="hold"/>
                                        <p:tgtEl>
                                          <p:spTgt spid="1843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828800" y="381000"/>
            <a:ext cx="6477000" cy="914400"/>
          </a:xfrm>
        </p:spPr>
        <p:txBody>
          <a:bodyPr/>
          <a:lstStyle/>
          <a:p>
            <a:r>
              <a:rPr lang="en-US" altLang="en-US" smtClean="0">
                <a:latin typeface="Calibri" pitchFamily="-105" charset="0"/>
              </a:rPr>
              <a:t>Peripheral Rights</a:t>
            </a:r>
          </a:p>
        </p:txBody>
      </p:sp>
      <p:sp>
        <p:nvSpPr>
          <p:cNvPr id="19459" name="Rectangle 3"/>
          <p:cNvSpPr>
            <a:spLocks noGrp="1" noChangeArrowheads="1"/>
          </p:cNvSpPr>
          <p:nvPr>
            <p:ph type="body" idx="1"/>
          </p:nvPr>
        </p:nvSpPr>
        <p:spPr>
          <a:xfrm>
            <a:off x="1676400" y="1600200"/>
            <a:ext cx="7086600" cy="4648200"/>
          </a:xfrm>
        </p:spPr>
        <p:txBody>
          <a:bodyPr/>
          <a:lstStyle/>
          <a:p>
            <a:r>
              <a:rPr lang="en-US" altLang="en-US" smtClean="0">
                <a:latin typeface="Calibri" pitchFamily="-105" charset="0"/>
              </a:rPr>
              <a:t>Not mentioned explicitly in the U.S. Constitution or Bill of Rights.</a:t>
            </a:r>
          </a:p>
          <a:p>
            <a:r>
              <a:rPr lang="en-US" altLang="en-US" smtClean="0">
                <a:latin typeface="Calibri" pitchFamily="-105" charset="0"/>
              </a:rPr>
              <a:t>Courts have recognized them as necessary.</a:t>
            </a:r>
          </a:p>
          <a:p>
            <a:r>
              <a:rPr lang="en-US" altLang="en-US" smtClean="0">
                <a:latin typeface="Calibri" pitchFamily="-105" charset="0"/>
              </a:rPr>
              <a:t>Example: Right of privacy</a:t>
            </a:r>
          </a:p>
        </p:txBody>
      </p:sp>
      <p:sp>
        <p:nvSpPr>
          <p:cNvPr id="4710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54F7D6F8-3841-4A7D-A270-4C6CF5C744A6}" type="slidenum">
              <a:rPr lang="en-US" altLang="en-US" sz="1400">
                <a:solidFill>
                  <a:srgbClr val="000000"/>
                </a:solidFill>
                <a:latin typeface="Calibri" pitchFamily="-105" charset="0"/>
              </a:rPr>
              <a:pPr eaLnBrk="1" hangingPunct="1"/>
              <a:t>18</a:t>
            </a:fld>
            <a:endParaRPr lang="en-US" altLang="en-US" sz="1400">
              <a:solidFill>
                <a:srgbClr val="000000"/>
              </a:solidFill>
              <a:latin typeface="Calibri" pitchFamily="-105" charset="0"/>
            </a:endParaRPr>
          </a:p>
        </p:txBody>
      </p:sp>
      <p:sp>
        <p:nvSpPr>
          <p:cNvPr id="47109" name="Footer Placeholder 5"/>
          <p:cNvSpPr>
            <a:spLocks noGrp="1"/>
          </p:cNvSpPr>
          <p:nvPr>
            <p:ph type="ftr" sz="quarter" idx="11"/>
          </p:nvPr>
        </p:nvSpPr>
        <p:spPr>
          <a:xfrm>
            <a:off x="1600200" y="6245225"/>
            <a:ext cx="6248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1"/>
          <p:cNvSpPr txBox="1">
            <a:spLocks noChangeArrowheads="1"/>
          </p:cNvSpPr>
          <p:nvPr/>
        </p:nvSpPr>
        <p:spPr bwMode="auto">
          <a:xfrm>
            <a:off x="2286000" y="685800"/>
            <a:ext cx="487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altLang="en-US" sz="4000" b="1">
                <a:latin typeface="Calibri" pitchFamily="-105" charset="0"/>
              </a:rPr>
              <a:t>Assignments</a:t>
            </a:r>
          </a:p>
        </p:txBody>
      </p:sp>
      <p:sp>
        <p:nvSpPr>
          <p:cNvPr id="20483" name="Rectangle 1"/>
          <p:cNvSpPr>
            <a:spLocks noChangeArrowheads="1"/>
          </p:cNvSpPr>
          <p:nvPr/>
        </p:nvSpPr>
        <p:spPr bwMode="auto">
          <a:xfrm>
            <a:off x="838200" y="2408238"/>
            <a:ext cx="7620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28600" indent="-228600" eaLnBrk="0" hangingPunct="0">
              <a:tabLst>
                <a:tab pos="266700" algn="l"/>
                <a:tab pos="371475" algn="l"/>
              </a:tabLst>
              <a:defRPr sz="2400">
                <a:solidFill>
                  <a:schemeClr val="tx1"/>
                </a:solidFill>
                <a:latin typeface="Arial" charset="0"/>
                <a:cs typeface="Arial" charset="0"/>
              </a:defRPr>
            </a:lvl1pPr>
            <a:lvl2pPr marL="37931725" indent="-37474525" eaLnBrk="0" hangingPunct="0">
              <a:tabLst>
                <a:tab pos="266700" algn="l"/>
                <a:tab pos="371475" algn="l"/>
              </a:tabLst>
              <a:defRPr sz="2400">
                <a:solidFill>
                  <a:schemeClr val="tx1"/>
                </a:solidFill>
                <a:latin typeface="Arial" charset="0"/>
                <a:cs typeface="Arial" charset="0"/>
              </a:defRPr>
            </a:lvl2pPr>
            <a:lvl3pPr eaLnBrk="0" hangingPunct="0">
              <a:tabLst>
                <a:tab pos="266700" algn="l"/>
                <a:tab pos="371475" algn="l"/>
              </a:tabLst>
              <a:defRPr sz="2400">
                <a:solidFill>
                  <a:schemeClr val="tx1"/>
                </a:solidFill>
                <a:latin typeface="Arial" charset="0"/>
                <a:cs typeface="Arial" charset="0"/>
              </a:defRPr>
            </a:lvl3pPr>
            <a:lvl4pPr eaLnBrk="0" hangingPunct="0">
              <a:tabLst>
                <a:tab pos="266700" algn="l"/>
                <a:tab pos="371475" algn="l"/>
              </a:tabLst>
              <a:defRPr sz="2400">
                <a:solidFill>
                  <a:schemeClr val="tx1"/>
                </a:solidFill>
                <a:latin typeface="Arial" charset="0"/>
                <a:cs typeface="Arial" charset="0"/>
              </a:defRPr>
            </a:lvl4pPr>
            <a:lvl5pPr eaLnBrk="0" hangingPunct="0">
              <a:tabLst>
                <a:tab pos="266700" algn="l"/>
                <a:tab pos="371475" algn="l"/>
              </a:tabLst>
              <a:defRPr sz="2400">
                <a:solidFill>
                  <a:schemeClr val="tx1"/>
                </a:solidFill>
                <a:latin typeface="Arial" charset="0"/>
                <a:cs typeface="Arial" charset="0"/>
              </a:defRPr>
            </a:lvl5pPr>
            <a:lvl6pPr marL="457200" eaLnBrk="0" fontAlgn="base" hangingPunct="0">
              <a:spcBef>
                <a:spcPct val="0"/>
              </a:spcBef>
              <a:spcAft>
                <a:spcPct val="0"/>
              </a:spcAft>
              <a:tabLst>
                <a:tab pos="266700" algn="l"/>
                <a:tab pos="371475" algn="l"/>
              </a:tabLst>
              <a:defRPr sz="2400">
                <a:solidFill>
                  <a:schemeClr val="tx1"/>
                </a:solidFill>
                <a:latin typeface="Arial" charset="0"/>
                <a:cs typeface="Arial" charset="0"/>
              </a:defRPr>
            </a:lvl6pPr>
            <a:lvl7pPr marL="914400" eaLnBrk="0" fontAlgn="base" hangingPunct="0">
              <a:spcBef>
                <a:spcPct val="0"/>
              </a:spcBef>
              <a:spcAft>
                <a:spcPct val="0"/>
              </a:spcAft>
              <a:tabLst>
                <a:tab pos="266700" algn="l"/>
                <a:tab pos="371475" algn="l"/>
              </a:tabLst>
              <a:defRPr sz="2400">
                <a:solidFill>
                  <a:schemeClr val="tx1"/>
                </a:solidFill>
                <a:latin typeface="Arial" charset="0"/>
                <a:cs typeface="Arial" charset="0"/>
              </a:defRPr>
            </a:lvl7pPr>
            <a:lvl8pPr marL="1371600" eaLnBrk="0" fontAlgn="base" hangingPunct="0">
              <a:spcBef>
                <a:spcPct val="0"/>
              </a:spcBef>
              <a:spcAft>
                <a:spcPct val="0"/>
              </a:spcAft>
              <a:tabLst>
                <a:tab pos="266700" algn="l"/>
                <a:tab pos="371475" algn="l"/>
              </a:tabLst>
              <a:defRPr sz="2400">
                <a:solidFill>
                  <a:schemeClr val="tx1"/>
                </a:solidFill>
                <a:latin typeface="Arial" charset="0"/>
                <a:cs typeface="Arial" charset="0"/>
              </a:defRPr>
            </a:lvl8pPr>
            <a:lvl9pPr marL="1828800" eaLnBrk="0" fontAlgn="base" hangingPunct="0">
              <a:spcBef>
                <a:spcPct val="0"/>
              </a:spcBef>
              <a:spcAft>
                <a:spcPct val="0"/>
              </a:spcAft>
              <a:tabLst>
                <a:tab pos="266700" algn="l"/>
                <a:tab pos="371475" algn="l"/>
              </a:tabLst>
              <a:defRPr sz="2400">
                <a:solidFill>
                  <a:schemeClr val="tx1"/>
                </a:solidFill>
                <a:latin typeface="Arial" charset="0"/>
                <a:cs typeface="Arial" charset="0"/>
              </a:defRPr>
            </a:lvl9pPr>
          </a:lstStyle>
          <a:p>
            <a:pPr eaLnBrk="1" hangingPunct="1">
              <a:buFontTx/>
              <a:buAutoNum type="arabicPeriod"/>
            </a:pPr>
            <a:r>
              <a:rPr lang="en-US" altLang="en-US" sz="1600" b="1">
                <a:latin typeface="Calibri" pitchFamily="-105" charset="0"/>
                <a:cs typeface="Times New Roman" pitchFamily="-105" charset="0"/>
              </a:rPr>
              <a:t>Bill of Rights PowerPoint Assignment:</a:t>
            </a:r>
            <a:r>
              <a:rPr lang="en-US" altLang="en-US" sz="1600">
                <a:latin typeface="Calibri" pitchFamily="-105" charset="0"/>
                <a:cs typeface="Times New Roman" pitchFamily="-105" charset="0"/>
              </a:rPr>
              <a:t> Split the class into teams with two students. Each team must design a PowerPoint presentation that defines the first ten amendments to the Constitution (Bill of Rights). The PowerPoint must give clear examples for each amendment, using current examples. Each group will be assigned one amendment to thoroughly define to the class. </a:t>
            </a:r>
          </a:p>
          <a:p>
            <a:pPr eaLnBrk="1" hangingPunct="1"/>
            <a:endParaRPr lang="en-US" altLang="en-US" sz="1600">
              <a:latin typeface="Calibri" pitchFamily="-105" charset="0"/>
            </a:endParaRPr>
          </a:p>
          <a:p>
            <a:pPr eaLnBrk="1" hangingPunct="1"/>
            <a:r>
              <a:rPr lang="en-US" altLang="en-US" sz="1600">
                <a:latin typeface="Calibri" pitchFamily="-105" charset="0"/>
                <a:cs typeface="Times New Roman" pitchFamily="-105" charset="0"/>
              </a:rPr>
              <a:t>2. </a:t>
            </a:r>
            <a:r>
              <a:rPr lang="en-US" altLang="en-US" sz="1600" b="1">
                <a:latin typeface="Calibri" pitchFamily="-105" charset="0"/>
                <a:cs typeface="Times New Roman" pitchFamily="-105" charset="0"/>
              </a:rPr>
              <a:t>Bill of Rights and Responsibilities for the Classroom Brochure and Poster</a:t>
            </a:r>
            <a:r>
              <a:rPr lang="en-US" altLang="en-US" sz="1600">
                <a:latin typeface="Calibri" pitchFamily="-105" charset="0"/>
                <a:cs typeface="Times New Roman" pitchFamily="-105" charset="0"/>
              </a:rPr>
              <a:t>: Split the class into 10 groups. Each group must design a brochure that includes five rights and five responsibilities for student behavior in the classroom. Members of the class will discuss all of the brochures and select the best 10 rights and responsibilities for classroom behavior.  The class will then design a poster listing the ten rights and responsibilities for class behavior in the classroom.</a:t>
            </a:r>
            <a:endParaRPr lang="en-US" altLang="en-US" sz="1600">
              <a:latin typeface="Calibri" pitchFamily="-105" charset="0"/>
            </a:endParaRPr>
          </a:p>
        </p:txBody>
      </p:sp>
      <p:sp>
        <p:nvSpPr>
          <p:cNvPr id="49156" name="TextBox 3"/>
          <p:cNvSpPr txBox="1">
            <a:spLocks noChangeArrowheads="1"/>
          </p:cNvSpPr>
          <p:nvPr/>
        </p:nvSpPr>
        <p:spPr bwMode="auto">
          <a:xfrm>
            <a:off x="2209800" y="1600200"/>
            <a:ext cx="579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2800">
                <a:latin typeface="Calibri" pitchFamily="-105" charset="0"/>
              </a:rPr>
              <a:t>Independent Practice Assignments</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44DA9F93-6728-4FFF-A5DA-023769391695}" type="slidenum">
              <a:rPr lang="en-US" altLang="en-US" sz="1400">
                <a:solidFill>
                  <a:srgbClr val="000000"/>
                </a:solidFill>
                <a:latin typeface="Calibri" pitchFamily="-105" charset="0"/>
              </a:rPr>
              <a:pPr eaLnBrk="1" hangingPunct="1"/>
              <a:t>19</a:t>
            </a:fld>
            <a:endParaRPr lang="en-US" altLang="en-US" sz="1400">
              <a:solidFill>
                <a:srgbClr val="000000"/>
              </a:solidFill>
              <a:latin typeface="Calibri" pitchFamily="-105" charset="0"/>
            </a:endParaRPr>
          </a:p>
        </p:txBody>
      </p:sp>
      <p:sp>
        <p:nvSpPr>
          <p:cNvPr id="49158" name="Footer Placeholder 6"/>
          <p:cNvSpPr>
            <a:spLocks noGrp="1"/>
          </p:cNvSpPr>
          <p:nvPr>
            <p:ph type="ftr" sz="quarter" idx="11"/>
          </p:nvPr>
        </p:nvSpPr>
        <p:spPr>
          <a:xfrm>
            <a:off x="17526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anim calcmode="lin" valueType="num">
                                      <p:cBhvr additive="base">
                                        <p:cTn id="11"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1"/>
          </p:nvPr>
        </p:nvSpPr>
        <p:spPr>
          <a:xfrm>
            <a:off x="2057400" y="6245225"/>
            <a:ext cx="5181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
        <p:nvSpPr>
          <p:cNvPr id="153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A1ACC0F7-D870-4D0C-A35F-77BE9A1186C7}" type="slidenum">
              <a:rPr lang="en-US" altLang="en-US" sz="1400">
                <a:solidFill>
                  <a:srgbClr val="000000"/>
                </a:solidFill>
                <a:latin typeface="Calibri" pitchFamily="-105" charset="0"/>
              </a:rPr>
              <a:pPr eaLnBrk="1" hangingPunct="1"/>
              <a:t>2</a:t>
            </a:fld>
            <a:endParaRPr lang="en-US" altLang="en-US" sz="1400">
              <a:solidFill>
                <a:srgbClr val="000000"/>
              </a:solidFill>
              <a:latin typeface="Calibri" pitchFamily="-105" charset="0"/>
            </a:endParaRPr>
          </a:p>
        </p:txBody>
      </p:sp>
      <p:sp>
        <p:nvSpPr>
          <p:cNvPr id="15364" name="Rectangle 1"/>
          <p:cNvSpPr>
            <a:spLocks noChangeArrowheads="1"/>
          </p:cNvSpPr>
          <p:nvPr/>
        </p:nvSpPr>
        <p:spPr bwMode="auto">
          <a:xfrm>
            <a:off x="762000" y="1844675"/>
            <a:ext cx="80772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i="1">
                <a:solidFill>
                  <a:srgbClr val="000000"/>
                </a:solidFill>
                <a:latin typeface="Calibri" pitchFamily="-105" charset="0"/>
              </a:rPr>
              <a:t> Copyright and Terms of Service</a:t>
            </a:r>
          </a:p>
          <a:p>
            <a:pPr eaLnBrk="1" hangingPunct="1"/>
            <a:endParaRPr lang="en-US" altLang="en-US" sz="1800">
              <a:solidFill>
                <a:srgbClr val="000000"/>
              </a:solidFill>
              <a:latin typeface="Times New Roman" pitchFamily="-105" charset="0"/>
            </a:endParaRPr>
          </a:p>
          <a:p>
            <a:r>
              <a:rPr lang="en-US" altLang="en-US" sz="1200" i="1">
                <a:solidFill>
                  <a:srgbClr val="000000"/>
                </a:solidFill>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rgbClr val="000000"/>
              </a:solidFill>
              <a:latin typeface="Times New Roman" pitchFamily="-105" charset="0"/>
            </a:endParaRPr>
          </a:p>
          <a:p>
            <a:pPr>
              <a:buFontTx/>
              <a:buAutoNum type="arabicParenR"/>
            </a:pPr>
            <a:r>
              <a:rPr lang="en-US" altLang="en-US" sz="1200" i="1">
                <a:solidFill>
                  <a:srgbClr val="000000"/>
                </a:solidFill>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Times New Roman" pitchFamily="-105" charset="0"/>
            </a:endParaRPr>
          </a:p>
          <a:p>
            <a:r>
              <a:rPr lang="en-US" altLang="en-US" sz="1200" i="1">
                <a:solidFill>
                  <a:srgbClr val="000000"/>
                </a:solidFill>
                <a:latin typeface="Calibri" pitchFamily="-105"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Times New Roman" pitchFamily="-105" charset="0"/>
            </a:endParaRPr>
          </a:p>
          <a:p>
            <a:r>
              <a:rPr lang="en-US" altLang="en-US" sz="1200" i="1">
                <a:solidFill>
                  <a:srgbClr val="000000"/>
                </a:solidFill>
                <a:latin typeface="Calibri" pitchFamily="-105" charset="0"/>
              </a:rPr>
              <a:t>3) Any portion reproduced must be reproduced in its entirety and remain unedited, unaltered and unchanged in any way;</a:t>
            </a:r>
          </a:p>
          <a:p>
            <a:endParaRPr lang="en-US" altLang="en-US" sz="1800">
              <a:solidFill>
                <a:srgbClr val="000000"/>
              </a:solidFill>
              <a:latin typeface="Times New Roman" pitchFamily="-105" charset="0"/>
            </a:endParaRPr>
          </a:p>
          <a:p>
            <a:r>
              <a:rPr lang="en-US" altLang="en-US" sz="1200" i="1">
                <a:solidFill>
                  <a:srgbClr val="000000"/>
                </a:solidFill>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sz="1800">
              <a:solidFill>
                <a:srgbClr val="000000"/>
              </a:solidFill>
              <a:latin typeface="Times New Roman" pitchFamily="-105" charset="0"/>
            </a:endParaRPr>
          </a:p>
          <a:p>
            <a:r>
              <a:rPr lang="en-US" altLang="en-US" sz="1200" i="1">
                <a:solidFill>
                  <a:srgbClr val="000000"/>
                </a:solidFill>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Calibri" pitchFamily="-105"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828800" y="381000"/>
            <a:ext cx="6781800" cy="914400"/>
          </a:xfrm>
        </p:spPr>
        <p:txBody>
          <a:bodyPr/>
          <a:lstStyle/>
          <a:p>
            <a:r>
              <a:rPr lang="en-US" altLang="en-US" smtClean="0">
                <a:latin typeface="Calibri" pitchFamily="-105" charset="0"/>
              </a:rPr>
              <a:t>Declaration of Independence</a:t>
            </a:r>
          </a:p>
        </p:txBody>
      </p:sp>
      <p:sp>
        <p:nvSpPr>
          <p:cNvPr id="16387" name="Rectangle 3"/>
          <p:cNvSpPr>
            <a:spLocks noGrp="1" noChangeArrowheads="1"/>
          </p:cNvSpPr>
          <p:nvPr>
            <p:ph type="body" idx="1"/>
          </p:nvPr>
        </p:nvSpPr>
        <p:spPr>
          <a:xfrm>
            <a:off x="1524000" y="1295400"/>
            <a:ext cx="7086600" cy="3657600"/>
          </a:xfrm>
        </p:spPr>
        <p:txBody>
          <a:bodyPr/>
          <a:lstStyle/>
          <a:p>
            <a:r>
              <a:rPr lang="en-US" altLang="en-US" smtClean="0">
                <a:latin typeface="Calibri" pitchFamily="-105" charset="0"/>
              </a:rPr>
              <a:t>Second Continental Congress Meeting</a:t>
            </a:r>
          </a:p>
          <a:p>
            <a:pPr lvl="1"/>
            <a:r>
              <a:rPr lang="en-US" altLang="en-US" smtClean="0">
                <a:latin typeface="Calibri" pitchFamily="-105" charset="0"/>
              </a:rPr>
              <a:t>Delegates from 13 original American colonies </a:t>
            </a:r>
          </a:p>
          <a:p>
            <a:pPr lvl="1"/>
            <a:r>
              <a:rPr lang="en-US" altLang="en-US" smtClean="0">
                <a:latin typeface="Calibri" pitchFamily="-105" charset="0"/>
              </a:rPr>
              <a:t>Meeting in Philadelphia</a:t>
            </a:r>
          </a:p>
          <a:p>
            <a:pPr lvl="1"/>
            <a:r>
              <a:rPr lang="en-US" altLang="en-US" smtClean="0">
                <a:latin typeface="Calibri" pitchFamily="-105" charset="0"/>
              </a:rPr>
              <a:t>Thomas Jefferson from Virginia</a:t>
            </a:r>
          </a:p>
        </p:txBody>
      </p:sp>
      <p:pic>
        <p:nvPicPr>
          <p:cNvPr id="4100" name="Picture 5" descr="C:\Users\Dale\AppData\Local\Microsoft\Windows\Temporary Internet Files\Content.IE5\43CAL4H1\MPj0410154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71800" y="4038600"/>
            <a:ext cx="3505200" cy="23336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374FB55A-A103-40F5-8AD2-FBEB4BBA0814}" type="slidenum">
              <a:rPr lang="en-US" altLang="en-US" sz="1400">
                <a:solidFill>
                  <a:srgbClr val="000000"/>
                </a:solidFill>
                <a:latin typeface="Calibri" pitchFamily="-105" charset="0"/>
              </a:rPr>
              <a:pPr eaLnBrk="1" hangingPunct="1"/>
              <a:t>3</a:t>
            </a:fld>
            <a:endParaRPr lang="en-US" altLang="en-US" sz="1400">
              <a:solidFill>
                <a:srgbClr val="000000"/>
              </a:solidFill>
              <a:latin typeface="Calibri" pitchFamily="-105" charset="0"/>
            </a:endParaRPr>
          </a:p>
        </p:txBody>
      </p:sp>
      <p:sp>
        <p:nvSpPr>
          <p:cNvPr id="16390" name="Footer Placeholder 6"/>
          <p:cNvSpPr>
            <a:spLocks noGrp="1"/>
          </p:cNvSpPr>
          <p:nvPr>
            <p:ph type="ftr" sz="quarter" idx="11"/>
          </p:nvPr>
        </p:nvSpPr>
        <p:spPr>
          <a:xfrm>
            <a:off x="2057400" y="6381750"/>
            <a:ext cx="5181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1000" fill="hold"/>
                                        <p:tgtEl>
                                          <p:spTgt spid="4100"/>
                                        </p:tgtEl>
                                        <p:attrNameLst>
                                          <p:attrName>ppt_w</p:attrName>
                                        </p:attrNameLst>
                                      </p:cBhvr>
                                      <p:tavLst>
                                        <p:tav tm="0">
                                          <p:val>
                                            <p:fltVal val="0"/>
                                          </p:val>
                                        </p:tav>
                                        <p:tav tm="100000">
                                          <p:val>
                                            <p:strVal val="#ppt_w"/>
                                          </p:val>
                                        </p:tav>
                                      </p:tavLst>
                                    </p:anim>
                                    <p:anim calcmode="lin" valueType="num">
                                      <p:cBhvr>
                                        <p:cTn id="8" dur="1000" fill="hold"/>
                                        <p:tgtEl>
                                          <p:spTgt spid="4100"/>
                                        </p:tgtEl>
                                        <p:attrNameLst>
                                          <p:attrName>ppt_h</p:attrName>
                                        </p:attrNameLst>
                                      </p:cBhvr>
                                      <p:tavLst>
                                        <p:tav tm="0">
                                          <p:val>
                                            <p:fltVal val="0"/>
                                          </p:val>
                                        </p:tav>
                                        <p:tav tm="100000">
                                          <p:val>
                                            <p:strVal val="#ppt_h"/>
                                          </p:val>
                                        </p:tav>
                                      </p:tavLst>
                                    </p:anim>
                                    <p:anim calcmode="lin" valueType="num">
                                      <p:cBhvr>
                                        <p:cTn id="9" dur="1000" fill="hold"/>
                                        <p:tgtEl>
                                          <p:spTgt spid="410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828800" y="381000"/>
            <a:ext cx="6705600" cy="914400"/>
          </a:xfrm>
        </p:spPr>
        <p:txBody>
          <a:bodyPr/>
          <a:lstStyle/>
          <a:p>
            <a:r>
              <a:rPr lang="en-US" altLang="en-US" smtClean="0">
                <a:latin typeface="Calibri" pitchFamily="-105" charset="0"/>
              </a:rPr>
              <a:t>1781 Articles of Confederation</a:t>
            </a:r>
          </a:p>
        </p:txBody>
      </p:sp>
      <p:sp>
        <p:nvSpPr>
          <p:cNvPr id="5123" name="Rectangle 3"/>
          <p:cNvSpPr>
            <a:spLocks noGrp="1" noChangeArrowheads="1"/>
          </p:cNvSpPr>
          <p:nvPr>
            <p:ph type="body" idx="1"/>
          </p:nvPr>
        </p:nvSpPr>
        <p:spPr>
          <a:xfrm>
            <a:off x="1219200" y="1828800"/>
            <a:ext cx="7467600" cy="3276600"/>
          </a:xfrm>
        </p:spPr>
        <p:txBody>
          <a:bodyPr/>
          <a:lstStyle/>
          <a:p>
            <a:r>
              <a:rPr lang="en-US" altLang="en-US" smtClean="0">
                <a:latin typeface="Calibri" pitchFamily="-105" charset="0"/>
              </a:rPr>
              <a:t>Government to be conducted by a one-house legislature</a:t>
            </a:r>
          </a:p>
          <a:p>
            <a:r>
              <a:rPr lang="en-US" altLang="en-US" smtClean="0">
                <a:latin typeface="Calibri" pitchFamily="-105" charset="0"/>
              </a:rPr>
              <a:t>Strict term limits - no person could serve more than three years in a 6-year period </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98BC6DA4-A5B4-44BC-80C2-EC6728F40CAF}" type="slidenum">
              <a:rPr lang="en-US" altLang="en-US" sz="1400">
                <a:solidFill>
                  <a:srgbClr val="000000"/>
                </a:solidFill>
                <a:latin typeface="Calibri" pitchFamily="-105" charset="0"/>
              </a:rPr>
              <a:pPr eaLnBrk="1" hangingPunct="1"/>
              <a:t>4</a:t>
            </a:fld>
            <a:endParaRPr lang="en-US" altLang="en-US" sz="1400">
              <a:solidFill>
                <a:srgbClr val="000000"/>
              </a:solidFill>
              <a:latin typeface="Calibri" pitchFamily="-105" charset="0"/>
            </a:endParaRPr>
          </a:p>
        </p:txBody>
      </p:sp>
      <p:sp>
        <p:nvSpPr>
          <p:cNvPr id="18437" name="Footer Placeholder 5"/>
          <p:cNvSpPr>
            <a:spLocks noGrp="1"/>
          </p:cNvSpPr>
          <p:nvPr>
            <p:ph type="ftr" sz="quarter" idx="11"/>
          </p:nvPr>
        </p:nvSpPr>
        <p:spPr>
          <a:xfrm>
            <a:off x="16764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828800" y="381000"/>
            <a:ext cx="7010400" cy="914400"/>
          </a:xfrm>
        </p:spPr>
        <p:txBody>
          <a:bodyPr/>
          <a:lstStyle/>
          <a:p>
            <a:r>
              <a:rPr lang="en-US" altLang="en-US" smtClean="0">
                <a:latin typeface="Calibri" pitchFamily="-105" charset="0"/>
              </a:rPr>
              <a:t>1781 Articles of Confederation</a:t>
            </a:r>
          </a:p>
        </p:txBody>
      </p:sp>
      <p:sp>
        <p:nvSpPr>
          <p:cNvPr id="6147" name="Rectangle 3"/>
          <p:cNvSpPr>
            <a:spLocks noGrp="1" noChangeArrowheads="1"/>
          </p:cNvSpPr>
          <p:nvPr>
            <p:ph type="body" idx="1"/>
          </p:nvPr>
        </p:nvSpPr>
        <p:spPr>
          <a:xfrm>
            <a:off x="1066800" y="1676400"/>
            <a:ext cx="6096000" cy="4648200"/>
          </a:xfrm>
        </p:spPr>
        <p:txBody>
          <a:bodyPr/>
          <a:lstStyle/>
          <a:p>
            <a:r>
              <a:rPr lang="en-US" altLang="en-US" sz="2800" smtClean="0">
                <a:latin typeface="Calibri" pitchFamily="-105" charset="0"/>
              </a:rPr>
              <a:t>Only legislature can:</a:t>
            </a:r>
          </a:p>
          <a:p>
            <a:pPr lvl="1"/>
            <a:r>
              <a:rPr lang="en-US" altLang="en-US" sz="2400" smtClean="0">
                <a:latin typeface="Calibri" pitchFamily="-105" charset="0"/>
              </a:rPr>
              <a:t>Declare war</a:t>
            </a:r>
          </a:p>
          <a:p>
            <a:pPr lvl="1"/>
            <a:r>
              <a:rPr lang="en-US" altLang="en-US" sz="2400" smtClean="0">
                <a:latin typeface="Calibri" pitchFamily="-105" charset="0"/>
              </a:rPr>
              <a:t>Make peace</a:t>
            </a:r>
          </a:p>
          <a:p>
            <a:pPr lvl="1"/>
            <a:r>
              <a:rPr lang="en-US" altLang="en-US" sz="2400" smtClean="0">
                <a:latin typeface="Calibri" pitchFamily="-105" charset="0"/>
              </a:rPr>
              <a:t>Enter into treaties and alliances</a:t>
            </a:r>
          </a:p>
          <a:p>
            <a:pPr lvl="1"/>
            <a:r>
              <a:rPr lang="en-US" altLang="en-US" sz="2400" smtClean="0">
                <a:latin typeface="Calibri" pitchFamily="-105" charset="0"/>
              </a:rPr>
              <a:t>Manage relations with Indian nations</a:t>
            </a:r>
          </a:p>
          <a:p>
            <a:pPr lvl="1"/>
            <a:r>
              <a:rPr lang="en-US" altLang="en-US" sz="2400" smtClean="0">
                <a:latin typeface="Calibri" pitchFamily="-105" charset="0"/>
              </a:rPr>
              <a:t>Coin money</a:t>
            </a:r>
          </a:p>
          <a:p>
            <a:pPr lvl="1"/>
            <a:r>
              <a:rPr lang="en-US" altLang="en-US" sz="2400" smtClean="0">
                <a:latin typeface="Calibri" pitchFamily="-105" charset="0"/>
              </a:rPr>
              <a:t>Settle differences between states</a:t>
            </a:r>
          </a:p>
          <a:p>
            <a:pPr lvl="1"/>
            <a:r>
              <a:rPr lang="en-US" altLang="en-US" sz="2400" smtClean="0">
                <a:latin typeface="Calibri" pitchFamily="-105" charset="0"/>
              </a:rPr>
              <a:t>Establish a postal system</a:t>
            </a:r>
          </a:p>
          <a:p>
            <a:pPr lvl="1"/>
            <a:r>
              <a:rPr lang="en-US" altLang="en-US" sz="2400" smtClean="0">
                <a:latin typeface="Calibri" pitchFamily="-105" charset="0"/>
              </a:rPr>
              <a:t>Appoint a Commander in Chief</a:t>
            </a:r>
          </a:p>
        </p:txBody>
      </p:sp>
      <p:pic>
        <p:nvPicPr>
          <p:cNvPr id="20484" name="Picture 9" descr="C:\Users\Dale\AppData\Local\Microsoft\Windows\Temporary Internet Files\Content.IE5\43CAL4H1\MPj0177738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934200" y="2362200"/>
            <a:ext cx="2057400" cy="30861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EB30918B-E1C8-4CE0-939A-CA21DCB25828}" type="slidenum">
              <a:rPr lang="en-US" altLang="en-US" sz="1400">
                <a:solidFill>
                  <a:srgbClr val="000000"/>
                </a:solidFill>
                <a:latin typeface="Calibri" pitchFamily="-105" charset="0"/>
              </a:rPr>
              <a:pPr eaLnBrk="1" hangingPunct="1"/>
              <a:t>5</a:t>
            </a:fld>
            <a:endParaRPr lang="en-US" altLang="en-US" sz="1400">
              <a:solidFill>
                <a:srgbClr val="000000"/>
              </a:solidFill>
              <a:latin typeface="Calibri" pitchFamily="-105" charset="0"/>
            </a:endParaRPr>
          </a:p>
        </p:txBody>
      </p:sp>
      <p:sp>
        <p:nvSpPr>
          <p:cNvPr id="20486" name="Footer Placeholder 6"/>
          <p:cNvSpPr>
            <a:spLocks noGrp="1"/>
          </p:cNvSpPr>
          <p:nvPr>
            <p:ph type="ftr" sz="quarter" idx="11"/>
          </p:nvPr>
        </p:nvSpPr>
        <p:spPr>
          <a:xfrm>
            <a:off x="1676400" y="6245225"/>
            <a:ext cx="5486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10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7">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10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14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7">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10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6147">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614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147">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p:cTn id="25" dur="10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6147">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614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6147">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p:cTn id="31" dur="10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6147">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614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6147">
                                            <p:txEl>
                                              <p:pRg st="4" end="4"/>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nodeType="with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p:cTn id="37" dur="1000" fill="hold"/>
                                        <p:tgtEl>
                                          <p:spTgt spid="6147">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6147">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614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6147">
                                            <p:txEl>
                                              <p:pRg st="5" end="5"/>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nodeType="with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 calcmode="lin" valueType="num">
                                      <p:cBhvr>
                                        <p:cTn id="43" dur="1000" fill="hold"/>
                                        <p:tgtEl>
                                          <p:spTgt spid="6147">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6147">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614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6147">
                                            <p:txEl>
                                              <p:pRg st="6" end="6"/>
                                            </p:txEl>
                                          </p:spTgt>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nodeType="withEffect">
                                  <p:stCondLst>
                                    <p:cond delay="0"/>
                                  </p:stCondLst>
                                  <p:childTnLst>
                                    <p:set>
                                      <p:cBhvr>
                                        <p:cTn id="48" dur="1" fill="hold">
                                          <p:stCondLst>
                                            <p:cond delay="0"/>
                                          </p:stCondLst>
                                        </p:cTn>
                                        <p:tgtEl>
                                          <p:spTgt spid="6147">
                                            <p:txEl>
                                              <p:pRg st="7" end="7"/>
                                            </p:txEl>
                                          </p:spTgt>
                                        </p:tgtEl>
                                        <p:attrNameLst>
                                          <p:attrName>style.visibility</p:attrName>
                                        </p:attrNameLst>
                                      </p:cBhvr>
                                      <p:to>
                                        <p:strVal val="visible"/>
                                      </p:to>
                                    </p:set>
                                    <p:anim calcmode="lin" valueType="num">
                                      <p:cBhvr>
                                        <p:cTn id="49" dur="1000" fill="hold"/>
                                        <p:tgtEl>
                                          <p:spTgt spid="6147">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6147">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6147">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6147">
                                            <p:txEl>
                                              <p:pRg st="7" end="7"/>
                                            </p:txEl>
                                          </p:spTgt>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nodeType="withEffect">
                                  <p:stCondLst>
                                    <p:cond delay="0"/>
                                  </p:stCondLst>
                                  <p:childTnLst>
                                    <p:set>
                                      <p:cBhvr>
                                        <p:cTn id="54" dur="1" fill="hold">
                                          <p:stCondLst>
                                            <p:cond delay="0"/>
                                          </p:stCondLst>
                                        </p:cTn>
                                        <p:tgtEl>
                                          <p:spTgt spid="6147">
                                            <p:txEl>
                                              <p:pRg st="8" end="8"/>
                                            </p:txEl>
                                          </p:spTgt>
                                        </p:tgtEl>
                                        <p:attrNameLst>
                                          <p:attrName>style.visibility</p:attrName>
                                        </p:attrNameLst>
                                      </p:cBhvr>
                                      <p:to>
                                        <p:strVal val="visible"/>
                                      </p:to>
                                    </p:set>
                                    <p:anim calcmode="lin" valueType="num">
                                      <p:cBhvr>
                                        <p:cTn id="55" dur="1000" fill="hold"/>
                                        <p:tgtEl>
                                          <p:spTgt spid="6147">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6147">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6147">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6147">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828800" y="381000"/>
            <a:ext cx="6858000" cy="914400"/>
          </a:xfrm>
        </p:spPr>
        <p:txBody>
          <a:bodyPr/>
          <a:lstStyle/>
          <a:p>
            <a:r>
              <a:rPr lang="en-US" altLang="en-US" smtClean="0">
                <a:latin typeface="Calibri" pitchFamily="-105" charset="0"/>
              </a:rPr>
              <a:t>1781 Articles of Confederation</a:t>
            </a:r>
          </a:p>
        </p:txBody>
      </p:sp>
      <p:sp>
        <p:nvSpPr>
          <p:cNvPr id="7171" name="Rectangle 3"/>
          <p:cNvSpPr>
            <a:spLocks noGrp="1" noChangeArrowheads="1"/>
          </p:cNvSpPr>
          <p:nvPr>
            <p:ph type="body" idx="1"/>
          </p:nvPr>
        </p:nvSpPr>
        <p:spPr>
          <a:xfrm>
            <a:off x="990600" y="1828800"/>
            <a:ext cx="7467600" cy="3886200"/>
          </a:xfrm>
        </p:spPr>
        <p:txBody>
          <a:bodyPr/>
          <a:lstStyle/>
          <a:p>
            <a:pPr>
              <a:lnSpc>
                <a:spcPct val="80000"/>
              </a:lnSpc>
            </a:pPr>
            <a:r>
              <a:rPr lang="en-US" altLang="en-US" sz="2800" smtClean="0">
                <a:latin typeface="Calibri" pitchFamily="-105" charset="0"/>
              </a:rPr>
              <a:t>Common treasury funds to pay for defense or general welfare</a:t>
            </a:r>
          </a:p>
          <a:p>
            <a:pPr>
              <a:lnSpc>
                <a:spcPct val="80000"/>
              </a:lnSpc>
            </a:pPr>
            <a:r>
              <a:rPr lang="en-US" altLang="en-US" sz="2800" smtClean="0">
                <a:latin typeface="Calibri" pitchFamily="-105" charset="0"/>
              </a:rPr>
              <a:t>Paupers, vagabonds, fugitives from justice, and slaves were not entitled to the privileges and immunities of free citizens of the state</a:t>
            </a:r>
          </a:p>
          <a:p>
            <a:pPr>
              <a:lnSpc>
                <a:spcPct val="80000"/>
              </a:lnSpc>
            </a:pPr>
            <a:r>
              <a:rPr lang="en-US" altLang="en-US" sz="2800" smtClean="0">
                <a:latin typeface="Calibri" pitchFamily="-105" charset="0"/>
              </a:rPr>
              <a:t>Major legislation would require a two-thirds vote for passage</a:t>
            </a:r>
          </a:p>
          <a:p>
            <a:pPr>
              <a:lnSpc>
                <a:spcPct val="80000"/>
              </a:lnSpc>
            </a:pPr>
            <a:r>
              <a:rPr lang="en-US" altLang="en-US" sz="2800" smtClean="0">
                <a:latin typeface="Calibri" pitchFamily="-105" charset="0"/>
              </a:rPr>
              <a:t>Amendments to the Articles would require a unanimous vote of the states</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99267CAD-7861-4D96-BE63-67A1B2DD3B9E}" type="slidenum">
              <a:rPr lang="en-US" altLang="en-US" sz="1400">
                <a:solidFill>
                  <a:srgbClr val="000000"/>
                </a:solidFill>
                <a:latin typeface="Calibri" pitchFamily="-105" charset="0"/>
              </a:rPr>
              <a:pPr eaLnBrk="1" hangingPunct="1"/>
              <a:t>6</a:t>
            </a:fld>
            <a:endParaRPr lang="en-US" altLang="en-US" sz="1400">
              <a:solidFill>
                <a:srgbClr val="000000"/>
              </a:solidFill>
              <a:latin typeface="Calibri" pitchFamily="-105" charset="0"/>
            </a:endParaRPr>
          </a:p>
        </p:txBody>
      </p:sp>
      <p:sp>
        <p:nvSpPr>
          <p:cNvPr id="22533" name="Footer Placeholder 5"/>
          <p:cNvSpPr>
            <a:spLocks noGrp="1"/>
          </p:cNvSpPr>
          <p:nvPr>
            <p:ph type="ftr" sz="quarter" idx="11"/>
          </p:nvPr>
        </p:nvSpPr>
        <p:spPr>
          <a:xfrm>
            <a:off x="1524000" y="6245225"/>
            <a:ext cx="6096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828800" y="381000"/>
            <a:ext cx="6477000" cy="914400"/>
          </a:xfrm>
        </p:spPr>
        <p:txBody>
          <a:bodyPr/>
          <a:lstStyle/>
          <a:p>
            <a:r>
              <a:rPr lang="en-US" altLang="en-US" smtClean="0">
                <a:latin typeface="Calibri" pitchFamily="-105" charset="0"/>
              </a:rPr>
              <a:t>U.S. Constitution</a:t>
            </a:r>
          </a:p>
        </p:txBody>
      </p:sp>
      <p:sp>
        <p:nvSpPr>
          <p:cNvPr id="24579" name="Rectangle 3"/>
          <p:cNvSpPr>
            <a:spLocks noGrp="1" noChangeArrowheads="1"/>
          </p:cNvSpPr>
          <p:nvPr>
            <p:ph type="body" idx="1"/>
          </p:nvPr>
        </p:nvSpPr>
        <p:spPr>
          <a:xfrm>
            <a:off x="1600200" y="1600200"/>
            <a:ext cx="7010400" cy="2286000"/>
          </a:xfrm>
        </p:spPr>
        <p:txBody>
          <a:bodyPr/>
          <a:lstStyle/>
          <a:p>
            <a:r>
              <a:rPr lang="en-US" altLang="en-US" smtClean="0">
                <a:latin typeface="Calibri" pitchFamily="-105" charset="0"/>
              </a:rPr>
              <a:t>Convention in Philadelphia in 1787</a:t>
            </a:r>
          </a:p>
          <a:p>
            <a:r>
              <a:rPr lang="en-US" altLang="en-US" smtClean="0">
                <a:latin typeface="Calibri" pitchFamily="-105" charset="0"/>
              </a:rPr>
              <a:t>March 4, 1789 - government of the U.S. began operation under the new Constitution</a:t>
            </a:r>
          </a:p>
        </p:txBody>
      </p:sp>
      <p:pic>
        <p:nvPicPr>
          <p:cNvPr id="4" name="Picture 3" descr="constitutionday.jpg"/>
          <p:cNvPicPr>
            <a:picLocks noChangeAspect="1"/>
          </p:cNvPicPr>
          <p:nvPr/>
        </p:nvPicPr>
        <p:blipFill>
          <a:blip r:embed="rId3" cstate="print"/>
          <a:stretch>
            <a:fillRect/>
          </a:stretch>
        </p:blipFill>
        <p:spPr>
          <a:xfrm>
            <a:off x="3429000" y="4191000"/>
            <a:ext cx="3212432" cy="1695450"/>
          </a:xfrm>
          <a:prstGeom prst="rect">
            <a:avLst/>
          </a:prstGeom>
          <a:ln w="228600" cap="sq" cmpd="thickThin">
            <a:solidFill>
              <a:srgbClr val="000000"/>
            </a:solidFill>
            <a:prstDash val="solid"/>
            <a:miter lim="800000"/>
          </a:ln>
          <a:effectLst>
            <a:innerShdw blurRad="76200">
              <a:srgbClr val="000000"/>
            </a:innerShdw>
          </a:effectLst>
        </p:spPr>
      </p:pic>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7994FE4A-02E4-405C-B871-EBC1BF02A3DC}" type="slidenum">
              <a:rPr lang="en-US" altLang="en-US" sz="1400">
                <a:solidFill>
                  <a:srgbClr val="000000"/>
                </a:solidFill>
                <a:latin typeface="Calibri" pitchFamily="-105" charset="0"/>
              </a:rPr>
              <a:pPr eaLnBrk="1" hangingPunct="1"/>
              <a:t>7</a:t>
            </a:fld>
            <a:endParaRPr lang="en-US" altLang="en-US" sz="1400">
              <a:solidFill>
                <a:srgbClr val="000000"/>
              </a:solidFill>
              <a:latin typeface="Calibri" pitchFamily="-105" charset="0"/>
            </a:endParaRPr>
          </a:p>
        </p:txBody>
      </p:sp>
      <p:sp>
        <p:nvSpPr>
          <p:cNvPr id="24582" name="Footer Placeholder 6"/>
          <p:cNvSpPr>
            <a:spLocks noGrp="1"/>
          </p:cNvSpPr>
          <p:nvPr>
            <p:ph type="ftr" sz="quarter" idx="11"/>
          </p:nvPr>
        </p:nvSpPr>
        <p:spPr>
          <a:xfrm>
            <a:off x="1524000" y="6305550"/>
            <a:ext cx="594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28800" y="381000"/>
            <a:ext cx="6324600" cy="914400"/>
          </a:xfrm>
        </p:spPr>
        <p:txBody>
          <a:bodyPr/>
          <a:lstStyle/>
          <a:p>
            <a:r>
              <a:rPr lang="en-US" altLang="en-US" smtClean="0">
                <a:latin typeface="Calibri" pitchFamily="-105" charset="0"/>
              </a:rPr>
              <a:t>Bill of Rights</a:t>
            </a:r>
          </a:p>
        </p:txBody>
      </p:sp>
      <p:sp>
        <p:nvSpPr>
          <p:cNvPr id="9219" name="Rectangle 3"/>
          <p:cNvSpPr>
            <a:spLocks noGrp="1" noChangeArrowheads="1"/>
          </p:cNvSpPr>
          <p:nvPr>
            <p:ph type="body" idx="1"/>
          </p:nvPr>
        </p:nvSpPr>
        <p:spPr>
          <a:xfrm>
            <a:off x="1219200" y="1676400"/>
            <a:ext cx="7467600" cy="4648200"/>
          </a:xfrm>
        </p:spPr>
        <p:txBody>
          <a:bodyPr/>
          <a:lstStyle/>
          <a:p>
            <a:pPr>
              <a:lnSpc>
                <a:spcPct val="90000"/>
              </a:lnSpc>
            </a:pPr>
            <a:r>
              <a:rPr lang="en-US" altLang="en-US" smtClean="0">
                <a:latin typeface="Calibri" pitchFamily="-105" charset="0"/>
              </a:rPr>
              <a:t>Protect human rights proclaimed in the Declaration of Independence</a:t>
            </a:r>
          </a:p>
          <a:p>
            <a:pPr lvl="1">
              <a:lnSpc>
                <a:spcPct val="90000"/>
              </a:lnSpc>
            </a:pPr>
            <a:r>
              <a:rPr lang="en-US" altLang="en-US" smtClean="0">
                <a:latin typeface="Calibri" pitchFamily="-105" charset="0"/>
              </a:rPr>
              <a:t>Amendment #1: freedom of speech and freedom of religion</a:t>
            </a:r>
          </a:p>
          <a:p>
            <a:pPr lvl="1">
              <a:lnSpc>
                <a:spcPct val="90000"/>
              </a:lnSpc>
            </a:pPr>
            <a:r>
              <a:rPr lang="en-US" altLang="en-US" smtClean="0">
                <a:latin typeface="Calibri" pitchFamily="-105" charset="0"/>
              </a:rPr>
              <a:t>Amendment #2: well regulated Militia to ensure security of a free State</a:t>
            </a:r>
          </a:p>
          <a:p>
            <a:pPr lvl="1">
              <a:lnSpc>
                <a:spcPct val="90000"/>
              </a:lnSpc>
            </a:pPr>
            <a:r>
              <a:rPr lang="en-US" altLang="en-US" smtClean="0">
                <a:latin typeface="Calibri" pitchFamily="-105" charset="0"/>
              </a:rPr>
              <a:t>Amendment #3: no soldier shall, in time of peace be quartered in any house without the consent of the owner</a:t>
            </a:r>
          </a:p>
        </p:txBody>
      </p:sp>
      <p:sp>
        <p:nvSpPr>
          <p:cNvPr id="266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A0929056-D82A-47F4-904F-29F54EEC28C3}" type="slidenum">
              <a:rPr lang="en-US" altLang="en-US" sz="1400">
                <a:solidFill>
                  <a:srgbClr val="000000"/>
                </a:solidFill>
                <a:latin typeface="Calibri" pitchFamily="-105" charset="0"/>
              </a:rPr>
              <a:pPr eaLnBrk="1" hangingPunct="1"/>
              <a:t>8</a:t>
            </a:fld>
            <a:endParaRPr lang="en-US" altLang="en-US" sz="1400">
              <a:solidFill>
                <a:srgbClr val="000000"/>
              </a:solidFill>
              <a:latin typeface="Calibri" pitchFamily="-105" charset="0"/>
            </a:endParaRPr>
          </a:p>
        </p:txBody>
      </p:sp>
      <p:sp>
        <p:nvSpPr>
          <p:cNvPr id="26629" name="Footer Placeholder 5"/>
          <p:cNvSpPr>
            <a:spLocks noGrp="1"/>
          </p:cNvSpPr>
          <p:nvPr>
            <p:ph type="ftr" sz="quarter" idx="11"/>
          </p:nvPr>
        </p:nvSpPr>
        <p:spPr>
          <a:xfrm>
            <a:off x="1981200" y="6245225"/>
            <a:ext cx="5715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 calcmode="lin" valueType="num">
                                      <p:cBhvr additive="base">
                                        <p:cTn id="15"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381000"/>
            <a:ext cx="6553200" cy="914400"/>
          </a:xfrm>
        </p:spPr>
        <p:txBody>
          <a:bodyPr/>
          <a:lstStyle/>
          <a:p>
            <a:r>
              <a:rPr lang="en-US" altLang="en-US" smtClean="0">
                <a:latin typeface="Calibri" pitchFamily="-105" charset="0"/>
              </a:rPr>
              <a:t>Bill of Rights</a:t>
            </a:r>
          </a:p>
        </p:txBody>
      </p:sp>
      <p:sp>
        <p:nvSpPr>
          <p:cNvPr id="10243" name="TextBox 3"/>
          <p:cNvSpPr txBox="1">
            <a:spLocks noChangeArrowheads="1"/>
          </p:cNvSpPr>
          <p:nvPr/>
        </p:nvSpPr>
        <p:spPr bwMode="auto">
          <a:xfrm>
            <a:off x="1600200" y="1676400"/>
            <a:ext cx="2514600" cy="34163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b="1" i="1" u="sng">
                <a:latin typeface="Calibri" pitchFamily="-105" charset="0"/>
              </a:rPr>
              <a:t>Amendment #4: </a:t>
            </a:r>
            <a:r>
              <a:rPr lang="en-US" altLang="en-US">
                <a:latin typeface="Calibri" pitchFamily="-105" charset="0"/>
              </a:rPr>
              <a:t>right of the people to be secure in their persons, houses, papers, and effects against unreasonable searches and seizures</a:t>
            </a:r>
          </a:p>
        </p:txBody>
      </p:sp>
      <p:sp>
        <p:nvSpPr>
          <p:cNvPr id="10244" name="TextBox 4"/>
          <p:cNvSpPr txBox="1">
            <a:spLocks noChangeArrowheads="1"/>
          </p:cNvSpPr>
          <p:nvPr/>
        </p:nvSpPr>
        <p:spPr bwMode="auto">
          <a:xfrm>
            <a:off x="5715000" y="4038600"/>
            <a:ext cx="2743200" cy="23082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b="1" i="1" u="sng">
                <a:latin typeface="Calibri" pitchFamily="-105" charset="0"/>
              </a:rPr>
              <a:t>Amendment #5:</a:t>
            </a:r>
            <a:r>
              <a:rPr lang="en-US" altLang="en-US">
                <a:latin typeface="Calibri" pitchFamily="-105" charset="0"/>
              </a:rPr>
              <a:t> Due process of the law, no double jeopardy, innocent until proven guilty by a court of law.</a:t>
            </a:r>
          </a:p>
        </p:txBody>
      </p:sp>
      <p:pic>
        <p:nvPicPr>
          <p:cNvPr id="28677" name="Picture 10" descr="C:\Users\Dale\AppData\Local\Microsoft\Windows\Temporary Internet Files\Content.IE5\43CAL4H1\MPj0409268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81600" y="1752600"/>
            <a:ext cx="1981200" cy="1981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867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8F1F169E-8DF2-45D5-B528-7525C7FA236F}" type="slidenum">
              <a:rPr lang="en-US" altLang="en-US" sz="1400">
                <a:solidFill>
                  <a:srgbClr val="000000"/>
                </a:solidFill>
                <a:latin typeface="Calibri" pitchFamily="-105" charset="0"/>
              </a:rPr>
              <a:pPr eaLnBrk="1" hangingPunct="1"/>
              <a:t>9</a:t>
            </a:fld>
            <a:endParaRPr lang="en-US" altLang="en-US" sz="1400">
              <a:solidFill>
                <a:srgbClr val="000000"/>
              </a:solidFill>
              <a:latin typeface="Calibri" pitchFamily="-105" charset="0"/>
            </a:endParaRPr>
          </a:p>
        </p:txBody>
      </p:sp>
      <p:sp>
        <p:nvSpPr>
          <p:cNvPr id="28679" name="Footer Placeholder 7"/>
          <p:cNvSpPr>
            <a:spLocks noGrp="1"/>
          </p:cNvSpPr>
          <p:nvPr>
            <p:ph type="ftr" sz="quarter" idx="11"/>
          </p:nvPr>
        </p:nvSpPr>
        <p:spPr>
          <a:xfrm>
            <a:off x="1676400" y="6381750"/>
            <a:ext cx="5715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400">
                <a:solidFill>
                  <a:srgbClr val="000000"/>
                </a:solidFill>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checkerboard(across)">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checkerboard(across)">
                                      <p:cBhvr>
                                        <p:cTn id="1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80&quot;&gt;&lt;/object&gt;&lt;object type=&quot;2&quot; unique_id=&quot;10081&quot;&gt;&lt;object type=&quot;3&quot; unique_id=&quot;10082&quot;&gt;&lt;property id=&quot;20148&quot; value=&quot;5&quot;/&gt;&lt;property id=&quot;20300&quot; value=&quot;Slide 1 - &amp;quot;Foundations of &amp;#x0D;&amp;#x0A;the U.S. Constitution&amp;quot;&quot;/&gt;&lt;property id=&quot;20307&quot; value=&quot;257&quot;/&gt;&lt;/object&gt;&lt;object type=&quot;3&quot; unique_id=&quot;10083&quot;&gt;&lt;property id=&quot;20148&quot; value=&quot;5&quot;/&gt;&lt;property id=&quot;20300&quot; value=&quot;Slide 2&quot;/&gt;&lt;property id=&quot;20307&quot; value=&quot;293&quot;/&gt;&lt;/object&gt;&lt;object type=&quot;3&quot; unique_id=&quot;10084&quot;&gt;&lt;property id=&quot;20148&quot; value=&quot;5&quot;/&gt;&lt;property id=&quot;20300&quot; value=&quot;Slide 3 - &amp;quot;Declaration of Independence&amp;quot;&quot;/&gt;&lt;property id=&quot;20307&quot; value=&quot;275&quot;/&gt;&lt;/object&gt;&lt;object type=&quot;3&quot; unique_id=&quot;10085&quot;&gt;&lt;property id=&quot;20148&quot; value=&quot;5&quot;/&gt;&lt;property id=&quot;20300&quot; value=&quot;Slide 4 - &amp;quot;1781 Articles of Confederation&amp;quot;&quot;/&gt;&lt;property id=&quot;20307&quot; value=&quot;276&quot;/&gt;&lt;/object&gt;&lt;object type=&quot;3&quot; unique_id=&quot;10086&quot;&gt;&lt;property id=&quot;20148&quot; value=&quot;5&quot;/&gt;&lt;property id=&quot;20300&quot; value=&quot;Slide 5 - &amp;quot;1781 Articles of Confederation&amp;quot;&quot;/&gt;&lt;property id=&quot;20307&quot; value=&quot;277&quot;/&gt;&lt;/object&gt;&lt;object type=&quot;3&quot; unique_id=&quot;10087&quot;&gt;&lt;property id=&quot;20148&quot; value=&quot;5&quot;/&gt;&lt;property id=&quot;20300&quot; value=&quot;Slide 6 - &amp;quot;1781 Articles of Confederation&amp;quot;&quot;/&gt;&lt;property id=&quot;20307&quot; value=&quot;278&quot;/&gt;&lt;/object&gt;&lt;object type=&quot;3&quot; unique_id=&quot;10088&quot;&gt;&lt;property id=&quot;20148&quot; value=&quot;5&quot;/&gt;&lt;property id=&quot;20300&quot; value=&quot;Slide 7 - &amp;quot;U.S. Constitution&amp;quot;&quot;/&gt;&lt;property id=&quot;20307&quot; value=&quot;279&quot;/&gt;&lt;/object&gt;&lt;object type=&quot;3&quot; unique_id=&quot;10089&quot;&gt;&lt;property id=&quot;20148&quot; value=&quot;5&quot;/&gt;&lt;property id=&quot;20300&quot; value=&quot;Slide 8 - &amp;quot;Bill of Rights&amp;quot;&quot;/&gt;&lt;property id=&quot;20307&quot; value=&quot;280&quot;/&gt;&lt;/object&gt;&lt;object type=&quot;3&quot; unique_id=&quot;10090&quot;&gt;&lt;property id=&quot;20148&quot; value=&quot;5&quot;/&gt;&lt;property id=&quot;20300&quot; value=&quot;Slide 9 - &amp;quot;Bill of Rights&amp;quot;&quot;/&gt;&lt;property id=&quot;20307&quot; value=&quot;292&quot;/&gt;&lt;/object&gt;&lt;object type=&quot;3&quot; unique_id=&quot;10091&quot;&gt;&lt;property id=&quot;20148&quot; value=&quot;5&quot;/&gt;&lt;property id=&quot;20300&quot; value=&quot;Slide 10 - &amp;quot;Bill of Rights&amp;quot;&quot;/&gt;&lt;property id=&quot;20307&quot; value=&quot;282&quot;/&gt;&lt;/object&gt;&lt;object type=&quot;3&quot; unique_id=&quot;10092&quot;&gt;&lt;property id=&quot;20148&quot; value=&quot;5&quot;/&gt;&lt;property id=&quot;20300&quot; value=&quot;Slide 11 - &amp;quot;Bill of Rights&amp;quot;&quot;/&gt;&lt;property id=&quot;20307&quot; value=&quot;283&quot;/&gt;&lt;/object&gt;&lt;object type=&quot;3&quot; unique_id=&quot;10093&quot;&gt;&lt;property id=&quot;20148&quot; value=&quot;5&quot;/&gt;&lt;property id=&quot;20300&quot; value=&quot;Slide 12 - &amp;quot;Civil Rights Guaranteed by the U.S. Constitution&amp;quot;&quot;/&gt;&lt;property id=&quot;20307&quot; value=&quot;284&quot;/&gt;&lt;/object&gt;&lt;object type=&quot;3&quot; unique_id=&quot;10094&quot;&gt;&lt;property id=&quot;20148&quot; value=&quot;5&quot;/&gt;&lt;property id=&quot;20300&quot; value=&quot;Slide 13 - &amp;quot;Due Process of the Law&amp;quot;&quot;/&gt;&lt;property id=&quot;20307&quot; value=&quot;291&quot;/&gt;&lt;/object&gt;&lt;object type=&quot;3&quot; unique_id=&quot;10095&quot;&gt;&lt;property id=&quot;20148&quot; value=&quot;5&quot;/&gt;&lt;property id=&quot;20300&quot; value=&quot;Slide 14 - &amp;quot;Due Process of the Law&amp;quot;&quot;/&gt;&lt;property id=&quot;20307&quot; value=&quot;286&quot;/&gt;&lt;/object&gt;&lt;object type=&quot;3&quot; unique_id=&quot;10096&quot;&gt;&lt;property id=&quot;20148&quot; value=&quot;5&quot;/&gt;&lt;property id=&quot;20300&quot; value=&quot;Slide 15 - &amp;quot;Abolition of Slavery&amp;quot;&quot;/&gt;&lt;property id=&quot;20307&quot; value=&quot;287&quot;/&gt;&lt;/object&gt;&lt;object type=&quot;3&quot; unique_id=&quot;10097&quot;&gt;&lt;property id=&quot;20148&quot; value=&quot;5&quot;/&gt;&lt;property id=&quot;20300&quot; value=&quot;Slide 16 - &amp;quot;Right to Vote&amp;quot;&quot;/&gt;&lt;property id=&quot;20307&quot; value=&quot;288&quot;/&gt;&lt;/object&gt;&lt;object type=&quot;3&quot; unique_id=&quot;10098&quot;&gt;&lt;property id=&quot;20148&quot; value=&quot;5&quot;/&gt;&lt;property id=&quot;20300&quot; value=&quot;Slide 17 - &amp;quot;Right to Vote&amp;quot;&quot;/&gt;&lt;property id=&quot;20307&quot; value=&quot;289&quot;/&gt;&lt;/object&gt;&lt;object type=&quot;3&quot; unique_id=&quot;10099&quot;&gt;&lt;property id=&quot;20148&quot; value=&quot;5&quot;/&gt;&lt;property id=&quot;20300&quot; value=&quot;Slide 18 - &amp;quot;Peripheral Rights&amp;quot;&quot;/&gt;&lt;property id=&quot;20307&quot; value=&quot;290&quot;/&gt;&lt;/object&gt;&lt;object type=&quot;3&quot; unique_id=&quot;10100&quot;&gt;&lt;property id=&quot;20148&quot; value=&quot;5&quot;/&gt;&lt;property id=&quot;20300&quot; value=&quot;Slide 19&quot;/&gt;&lt;property id=&quot;20307&quot; value=&quot;273&quot;/&gt;&lt;/object&gt;&lt;/object&gt;&lt;/object&gt;&lt;/database&gt;"/>
  <p:tag name="SECTOMILLISECCONVERTED" val="1"/>
</p:tagLst>
</file>

<file path=ppt/theme/theme1.xml><?xml version="1.0" encoding="utf-8"?>
<a:theme xmlns:a="http://schemas.openxmlformats.org/drawingml/2006/main" name="wethepeople_je_10 PowerPlugs Templates for PowerPoint">
  <a:themeElements>
    <a:clrScheme name="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ethepeople_je_10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thepeople_je_10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thepeople_je_10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thepeople_je_10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thepeople_je_10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thepeople_je_10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thepeople_je_10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thepeople_je_10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thepeople_je_10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thepeople_je_10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thepeople_je_10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thepeople_je_10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1362</Words>
  <Application>Microsoft Office PowerPoint</Application>
  <PresentationFormat>On-screen Show (4:3)</PresentationFormat>
  <Paragraphs>155</Paragraphs>
  <Slides>19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ＭＳ Ｐゴシック</vt:lpstr>
      <vt:lpstr>Arial</vt:lpstr>
      <vt:lpstr>Calibri</vt:lpstr>
      <vt:lpstr>Times New Roman</vt:lpstr>
      <vt:lpstr>wethepeople_je_10 PowerPlugs Templates for PowerPoint</vt:lpstr>
      <vt:lpstr>Foundations of  the U.S. Constitution</vt:lpstr>
      <vt:lpstr>PowerPoint Presentation</vt:lpstr>
      <vt:lpstr>Declaration of Independence</vt:lpstr>
      <vt:lpstr>1781 Articles of Confederation</vt:lpstr>
      <vt:lpstr>1781 Articles of Confederation</vt:lpstr>
      <vt:lpstr>1781 Articles of Confederation</vt:lpstr>
      <vt:lpstr>U.S. Constitution</vt:lpstr>
      <vt:lpstr>Bill of Rights</vt:lpstr>
      <vt:lpstr>Bill of Rights</vt:lpstr>
      <vt:lpstr>Bill of Rights</vt:lpstr>
      <vt:lpstr>Bill of Rights</vt:lpstr>
      <vt:lpstr>Civil Rights Guaranteed by the U.S. Constitution</vt:lpstr>
      <vt:lpstr>Due Process of the Law</vt:lpstr>
      <vt:lpstr>Due Process of the Law</vt:lpstr>
      <vt:lpstr>Abolition of Slavery</vt:lpstr>
      <vt:lpstr>Right to Vote</vt:lpstr>
      <vt:lpstr>Right to Vote</vt:lpstr>
      <vt:lpstr>Peripheral Rights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Basis for Laws</dc:title>
  <dc:creator>Dale</dc:creator>
  <cp:lastModifiedBy>Gabriela Marks-Cisneros</cp:lastModifiedBy>
  <cp:revision>30</cp:revision>
  <dcterms:created xsi:type="dcterms:W3CDTF">2013-04-15T02:58:23Z</dcterms:created>
  <dcterms:modified xsi:type="dcterms:W3CDTF">2017-04-25T18:43:37Z</dcterms:modified>
</cp:coreProperties>
</file>